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3" r:id="rId5"/>
    <p:sldId id="264" r:id="rId6"/>
    <p:sldId id="265" r:id="rId7"/>
    <p:sldId id="305" r:id="rId8"/>
    <p:sldId id="297" r:id="rId9"/>
    <p:sldId id="298" r:id="rId10"/>
    <p:sldId id="299" r:id="rId11"/>
    <p:sldId id="266" r:id="rId12"/>
    <p:sldId id="261" r:id="rId13"/>
    <p:sldId id="282" r:id="rId14"/>
    <p:sldId id="301" r:id="rId15"/>
    <p:sldId id="283" r:id="rId16"/>
    <p:sldId id="302" r:id="rId17"/>
    <p:sldId id="300" r:id="rId18"/>
    <p:sldId id="304" r:id="rId19"/>
    <p:sldId id="258" r:id="rId20"/>
    <p:sldId id="271" r:id="rId21"/>
    <p:sldId id="272" r:id="rId22"/>
    <p:sldId id="303" r:id="rId23"/>
    <p:sldId id="276" r:id="rId24"/>
    <p:sldId id="277" r:id="rId25"/>
    <p:sldId id="278" r:id="rId26"/>
    <p:sldId id="280" r:id="rId27"/>
    <p:sldId id="279" r:id="rId28"/>
    <p:sldId id="281" r:id="rId29"/>
    <p:sldId id="259" r:id="rId30"/>
    <p:sldId id="284" r:id="rId31"/>
    <p:sldId id="287" r:id="rId32"/>
    <p:sldId id="291" r:id="rId33"/>
    <p:sldId id="293" r:id="rId34"/>
    <p:sldId id="288" r:id="rId35"/>
    <p:sldId id="290" r:id="rId36"/>
    <p:sldId id="295" r:id="rId37"/>
    <p:sldId id="296" r:id="rId38"/>
    <p:sldId id="286" r:id="rId3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FF00"/>
    <a:srgbClr val="66FF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095" autoAdjust="0"/>
  </p:normalViewPr>
  <p:slideViewPr>
    <p:cSldViewPr snapToGrid="0">
      <p:cViewPr varScale="1">
        <p:scale>
          <a:sx n="116" d="100"/>
          <a:sy n="116" d="100"/>
        </p:scale>
        <p:origin x="102" y="4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45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42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79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50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26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14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89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94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18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28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00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2ECE2-2CAF-4044-BBB5-E2CD6B7F02C2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87894-2358-4940-AADA-C05C4F513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61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jpe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12" Type="http://schemas.openxmlformats.org/officeDocument/2006/relationships/image" Target="../media/image36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6.inra.fr/encyclopedie-pucerons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6.inra.fr/encyclopedie-pucerons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6.inra.fr/encyclopedie-pucerons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6.inra.fr/encyclopedie-pucerons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1262" y="3871710"/>
            <a:ext cx="9144000" cy="1247836"/>
          </a:xfrm>
        </p:spPr>
        <p:txBody>
          <a:bodyPr>
            <a:noAutofit/>
          </a:bodyPr>
          <a:lstStyle/>
          <a:p>
            <a:r>
              <a:rPr lang="en-US" sz="3200" dirty="0"/>
              <a:t>The population dynamics of </a:t>
            </a:r>
            <a:r>
              <a:rPr lang="en-US" sz="3200" i="1" dirty="0" err="1"/>
              <a:t>Sitobion</a:t>
            </a:r>
            <a:r>
              <a:rPr lang="en-US" sz="3200" i="1" dirty="0"/>
              <a:t> </a:t>
            </a:r>
            <a:r>
              <a:rPr lang="en-US" sz="3200" i="1" dirty="0" err="1"/>
              <a:t>avenae</a:t>
            </a:r>
            <a:r>
              <a:rPr lang="en-US" sz="3200" i="1" dirty="0"/>
              <a:t> </a:t>
            </a:r>
            <a:r>
              <a:rPr lang="en-US" sz="3200" dirty="0"/>
              <a:t>in presence of its natural enemy </a:t>
            </a:r>
            <a:r>
              <a:rPr lang="en-US" sz="3200" i="1" dirty="0"/>
              <a:t>Pandora </a:t>
            </a:r>
            <a:r>
              <a:rPr lang="en-US" sz="3200" i="1" dirty="0" err="1"/>
              <a:t>neoaphidis</a:t>
            </a:r>
            <a:r>
              <a:rPr lang="en-US" sz="3200" i="1" dirty="0"/>
              <a:t> </a:t>
            </a:r>
            <a:r>
              <a:rPr lang="en-US" sz="3200" dirty="0"/>
              <a:t>in winter wheat</a:t>
            </a:r>
            <a:endParaRPr lang="en-GB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1262" y="5266945"/>
            <a:ext cx="9144000" cy="983554"/>
          </a:xfrm>
        </p:spPr>
        <p:txBody>
          <a:bodyPr>
            <a:noAutofit/>
          </a:bodyPr>
          <a:lstStyle/>
          <a:p>
            <a:r>
              <a:rPr lang="en-US" sz="1800" dirty="0" err="1"/>
              <a:t>Phytobiomes</a:t>
            </a:r>
            <a:r>
              <a:rPr lang="en-US" sz="1800" dirty="0"/>
              <a:t> and plant health: from basics to </a:t>
            </a:r>
            <a:r>
              <a:rPr lang="en-US" sz="1800" dirty="0" smtClean="0"/>
              <a:t>application, January 23-25, </a:t>
            </a:r>
            <a:r>
              <a:rPr lang="en-US" sz="1800" dirty="0"/>
              <a:t>2019 </a:t>
            </a:r>
            <a:endParaRPr lang="en-US" sz="1800" dirty="0" smtClean="0"/>
          </a:p>
          <a:p>
            <a:r>
              <a:rPr lang="en-GB" sz="1600" dirty="0" err="1" smtClean="0"/>
              <a:t>Stéphanie</a:t>
            </a:r>
            <a:r>
              <a:rPr lang="en-GB" sz="1600" dirty="0" smtClean="0"/>
              <a:t> Saussure</a:t>
            </a:r>
            <a:r>
              <a:rPr lang="en-GB" sz="1600" baseline="30000" dirty="0" smtClean="0"/>
              <a:t>1,2*</a:t>
            </a:r>
            <a:r>
              <a:rPr lang="en-GB" sz="1600" dirty="0" smtClean="0"/>
              <a:t>, Anne-Grete Roer Hjelkrem</a:t>
            </a:r>
            <a:r>
              <a:rPr lang="en-GB" sz="1600" baseline="30000" dirty="0" smtClean="0"/>
              <a:t>1</a:t>
            </a:r>
            <a:r>
              <a:rPr lang="en-GB" sz="1600" dirty="0" smtClean="0"/>
              <a:t>, Richard Meadow</a:t>
            </a:r>
            <a:r>
              <a:rPr lang="en-GB" sz="1600" baseline="30000" dirty="0" smtClean="0"/>
              <a:t>1,2</a:t>
            </a:r>
            <a:r>
              <a:rPr lang="en-GB" sz="1600" dirty="0" smtClean="0"/>
              <a:t>, Ingeborg Klingen</a:t>
            </a:r>
            <a:r>
              <a:rPr lang="en-GB" sz="1600" baseline="30000" dirty="0" smtClean="0"/>
              <a:t>1</a:t>
            </a:r>
            <a:r>
              <a:rPr lang="en-GB" sz="1600" dirty="0" smtClean="0"/>
              <a:t>, Niels Holst</a:t>
            </a:r>
            <a:r>
              <a:rPr lang="en-GB" sz="1600" baseline="30000" dirty="0" smtClean="0"/>
              <a:t>3</a:t>
            </a:r>
            <a:endParaRPr lang="en-GB" sz="1600" dirty="0" smtClean="0"/>
          </a:p>
        </p:txBody>
      </p:sp>
      <p:pic>
        <p:nvPicPr>
          <p:cNvPr id="4" name="Picture 2" descr="Bilderesultat for sitobion avenae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8" t="13433" r="14751" b="946"/>
          <a:stretch/>
        </p:blipFill>
        <p:spPr bwMode="auto">
          <a:xfrm>
            <a:off x="1433023" y="198303"/>
            <a:ext cx="4506085" cy="3443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/>
          <a:stretch/>
        </p:blipFill>
        <p:spPr>
          <a:xfrm>
            <a:off x="6649241" y="198303"/>
            <a:ext cx="4099838" cy="3443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880022" y="6099611"/>
            <a:ext cx="4431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sz="12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Norwegian Institute of 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Bioeconomy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(NIBIO), </a:t>
            </a:r>
            <a:r>
              <a:rPr lang="en-GB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Ås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Norway.</a:t>
            </a:r>
            <a:endParaRPr lang="nb-N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2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Norwegian University of Life </a:t>
            </a:r>
            <a:r>
              <a:rPr lang="en-GB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Sciences (NMBU), </a:t>
            </a:r>
            <a:r>
              <a:rPr lang="en-GB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Ås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Norway</a:t>
            </a:r>
            <a:r>
              <a:rPr lang="en-GB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sz="1200" baseline="30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2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Aarhus University, </a:t>
            </a:r>
            <a:r>
              <a:rPr lang="en-US" sz="1200" dirty="0" err="1"/>
              <a:t>Flakkebjerg</a:t>
            </a:r>
            <a:r>
              <a:rPr lang="en-US" sz="1200" dirty="0"/>
              <a:t>, Denmark.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339326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894"/>
            <a:ext cx="10515600" cy="1325563"/>
          </a:xfrm>
        </p:spPr>
        <p:txBody>
          <a:bodyPr/>
          <a:lstStyle/>
          <a:p>
            <a:r>
              <a:rPr lang="en-US" dirty="0" err="1" smtClean="0"/>
              <a:t>Entomophthoromycota’s</a:t>
            </a:r>
            <a:r>
              <a:rPr lang="en-US" dirty="0" smtClean="0"/>
              <a:t> biological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5716" y="2372498"/>
            <a:ext cx="3749956" cy="326321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025999" y="1480022"/>
            <a:ext cx="8140003" cy="5289954"/>
            <a:chOff x="373061" y="1480022"/>
            <a:chExt cx="8140003" cy="5289954"/>
          </a:xfrm>
        </p:grpSpPr>
        <p:grpSp>
          <p:nvGrpSpPr>
            <p:cNvPr id="36" name="Group 35"/>
            <p:cNvGrpSpPr/>
            <p:nvPr/>
          </p:nvGrpSpPr>
          <p:grpSpPr>
            <a:xfrm>
              <a:off x="373061" y="1480022"/>
              <a:ext cx="8140003" cy="5289954"/>
              <a:chOff x="281621" y="1480022"/>
              <a:chExt cx="8140003" cy="5289954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81622" y="1510185"/>
                <a:ext cx="8140002" cy="5259791"/>
                <a:chOff x="339287" y="1370141"/>
                <a:chExt cx="8140002" cy="5259791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1372656"/>
                  <a:ext cx="6030132" cy="5257276"/>
                </a:xfrm>
                <a:prstGeom prst="rect">
                  <a:avLst/>
                </a:prstGeom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339287" y="1370141"/>
                  <a:ext cx="1812325" cy="830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Overgrowth of saprophytic fungi</a:t>
                  </a:r>
                </a:p>
                <a:p>
                  <a:endParaRPr lang="en-US" sz="1600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5684108" y="2066665"/>
                  <a:ext cx="840260" cy="3140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6136690" y="2284165"/>
                  <a:ext cx="2151639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Conidia </a:t>
                  </a:r>
                  <a:r>
                    <a:rPr lang="en-US" sz="1600" dirty="0" smtClean="0"/>
                    <a:t>adhere to the cuticle</a:t>
                  </a:r>
                  <a:endParaRPr lang="en-US" sz="1600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864684" y="4063405"/>
                  <a:ext cx="2614605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Germination and penetration through the cuticle</a:t>
                  </a:r>
                  <a:endParaRPr lang="en-US" sz="1600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52026" y="2978911"/>
                  <a:ext cx="1961854" cy="830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Projection of primary conidia</a:t>
                  </a:r>
                </a:p>
                <a:p>
                  <a:endParaRPr lang="en-US" sz="1600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554913" y="5464978"/>
                  <a:ext cx="942648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Resting spores</a:t>
                  </a:r>
                  <a:endParaRPr lang="en-US" sz="1600" dirty="0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481816" y="1649195"/>
                  <a:ext cx="274744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Conidia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596198" y="5082378"/>
                  <a:ext cx="1914765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/>
                    <a:t>Protoplasts multiply</a:t>
                  </a:r>
                  <a:endParaRPr lang="en-US" sz="1600" dirty="0"/>
                </a:p>
              </p:txBody>
            </p:sp>
          </p:grpSp>
          <p:sp>
            <p:nvSpPr>
              <p:cNvPr id="21" name="Rectangle 20"/>
              <p:cNvSpPr/>
              <p:nvPr/>
            </p:nvSpPr>
            <p:spPr>
              <a:xfrm>
                <a:off x="3255672" y="1480022"/>
                <a:ext cx="1250356" cy="794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12648" y="2274897"/>
                <a:ext cx="898632" cy="393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81621" y="2668220"/>
                <a:ext cx="819193" cy="4507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86" t="63909" r="46298" b="29289"/>
              <a:stretch/>
            </p:blipFill>
            <p:spPr>
              <a:xfrm>
                <a:off x="3593591" y="4854976"/>
                <a:ext cx="435181" cy="357104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2724103" y="4948102"/>
                <a:ext cx="869488" cy="1359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002442" y="5488894"/>
                <a:ext cx="186174" cy="2902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327491" y="5351070"/>
                <a:ext cx="211042" cy="1926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2423160" y="3858768"/>
              <a:ext cx="1670722" cy="1353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9536" y="3858767"/>
              <a:ext cx="881206" cy="1328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01398" y="4264329"/>
              <a:ext cx="837714" cy="108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40742" y="4114800"/>
              <a:ext cx="392383" cy="258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280056" y="5488894"/>
              <a:ext cx="950312" cy="408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30073" y="6071616"/>
              <a:ext cx="949983" cy="192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70436" y="6040456"/>
              <a:ext cx="1444299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50" dirty="0" smtClean="0"/>
                <a:t>Hyphal bodies conjugate</a:t>
              </a:r>
              <a:endParaRPr lang="en-US" sz="155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901087" y="5488894"/>
            <a:ext cx="211843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Formation of</a:t>
            </a:r>
          </a:p>
          <a:p>
            <a:r>
              <a:rPr lang="en-US" sz="1600" dirty="0" smtClean="0"/>
              <a:t>hyphal bodies </a:t>
            </a:r>
          </a:p>
        </p:txBody>
      </p:sp>
    </p:spTree>
    <p:extLst>
      <p:ext uri="{BB962C8B-B14F-4D97-AF65-F5344CB8AC3E}">
        <p14:creationId xmlns:p14="http://schemas.microsoft.com/office/powerpoint/2010/main" val="210602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33" y="339894"/>
            <a:ext cx="10515600" cy="1325563"/>
          </a:xfrm>
        </p:spPr>
        <p:txBody>
          <a:bodyPr/>
          <a:lstStyle/>
          <a:p>
            <a:r>
              <a:rPr lang="en-US" dirty="0" smtClean="0"/>
              <a:t>How it occurs in the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5716" y="2372498"/>
            <a:ext cx="3749956" cy="326321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/>
          <a:stretch/>
        </p:blipFill>
        <p:spPr>
          <a:xfrm>
            <a:off x="9785944" y="198373"/>
            <a:ext cx="2184139" cy="1834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" t="61091" r="68717" b="18112"/>
          <a:stretch/>
        </p:blipFill>
        <p:spPr>
          <a:xfrm>
            <a:off x="9866468" y="5316606"/>
            <a:ext cx="2004014" cy="1202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10055318" y="6588152"/>
            <a:ext cx="1914765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Pandora spp. spores (x800)</a:t>
            </a:r>
            <a:endParaRPr lang="en-US" sz="1100" dirty="0"/>
          </a:p>
        </p:txBody>
      </p:sp>
      <p:sp>
        <p:nvSpPr>
          <p:cNvPr id="2372" name="TextBox 2371"/>
          <p:cNvSpPr txBox="1"/>
          <p:nvPr/>
        </p:nvSpPr>
        <p:spPr>
          <a:xfrm>
            <a:off x="832102" y="6057779"/>
            <a:ext cx="321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From Eilenberg et al. (in prep)</a:t>
            </a:r>
            <a:endParaRPr lang="en-GB" dirty="0"/>
          </a:p>
        </p:txBody>
      </p:sp>
      <p:grpSp>
        <p:nvGrpSpPr>
          <p:cNvPr id="2377" name="Group 2376"/>
          <p:cNvGrpSpPr/>
          <p:nvPr/>
        </p:nvGrpSpPr>
        <p:grpSpPr>
          <a:xfrm>
            <a:off x="3067308" y="1417320"/>
            <a:ext cx="4714236" cy="4381758"/>
            <a:chOff x="3067308" y="1417320"/>
            <a:chExt cx="4714236" cy="4381758"/>
          </a:xfrm>
        </p:grpSpPr>
        <p:sp>
          <p:nvSpPr>
            <p:cNvPr id="1654" name="Rectangle: Rounded Corners 42">
              <a:extLst>
                <a:ext uri="{FF2B5EF4-FFF2-40B4-BE49-F238E27FC236}">
                  <a16:creationId xmlns="" xmlns:a16="http://schemas.microsoft.com/office/drawing/2014/main" id="{1B62E3EB-9B90-45F3-ABE8-4FD08940A031}"/>
                </a:ext>
              </a:extLst>
            </p:cNvPr>
            <p:cNvSpPr/>
            <p:nvPr/>
          </p:nvSpPr>
          <p:spPr>
            <a:xfrm>
              <a:off x="5405052" y="3459926"/>
              <a:ext cx="221223" cy="78213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7" name="TextBox 1656">
              <a:extLst>
                <a:ext uri="{FF2B5EF4-FFF2-40B4-BE49-F238E27FC236}">
                  <a16:creationId xmlns="" xmlns:a16="http://schemas.microsoft.com/office/drawing/2014/main" id="{94B761E9-7FA4-4B7B-8707-89AF3D575F7C}"/>
                </a:ext>
              </a:extLst>
            </p:cNvPr>
            <p:cNvSpPr txBox="1"/>
            <p:nvPr/>
          </p:nvSpPr>
          <p:spPr>
            <a:xfrm>
              <a:off x="5299554" y="4731831"/>
              <a:ext cx="24819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Grasses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and cereal crops</a:t>
              </a:r>
            </a:p>
          </p:txBody>
        </p:sp>
        <p:sp>
          <p:nvSpPr>
            <p:cNvPr id="1658" name="Freeform: Shape 185">
              <a:extLst>
                <a:ext uri="{FF2B5EF4-FFF2-40B4-BE49-F238E27FC236}">
                  <a16:creationId xmlns="" xmlns:a16="http://schemas.microsoft.com/office/drawing/2014/main" id="{3B31F35D-DE3C-4BA5-93FB-867687BDCDFB}"/>
                </a:ext>
              </a:extLst>
            </p:cNvPr>
            <p:cNvSpPr/>
            <p:nvPr/>
          </p:nvSpPr>
          <p:spPr>
            <a:xfrm flipH="1">
              <a:off x="5483763" y="5361211"/>
              <a:ext cx="446869" cy="437867"/>
            </a:xfrm>
            <a:custGeom>
              <a:avLst/>
              <a:gdLst>
                <a:gd name="connsiteX0" fmla="*/ 209321 w 209321"/>
                <a:gd name="connsiteY0" fmla="*/ 0 h 198359"/>
                <a:gd name="connsiteX1" fmla="*/ 88135 w 209321"/>
                <a:gd name="connsiteY1" fmla="*/ 198304 h 198359"/>
                <a:gd name="connsiteX2" fmla="*/ 0 w 209321"/>
                <a:gd name="connsiteY2" fmla="*/ 22034 h 198359"/>
                <a:gd name="connsiteX3" fmla="*/ 0 w 209321"/>
                <a:gd name="connsiteY3" fmla="*/ 22034 h 19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321" h="198359">
                  <a:moveTo>
                    <a:pt x="209321" y="0"/>
                  </a:moveTo>
                  <a:cubicBezTo>
                    <a:pt x="166171" y="97316"/>
                    <a:pt x="123022" y="194632"/>
                    <a:pt x="88135" y="198304"/>
                  </a:cubicBezTo>
                  <a:cubicBezTo>
                    <a:pt x="53248" y="201976"/>
                    <a:pt x="0" y="22034"/>
                    <a:pt x="0" y="22034"/>
                  </a:cubicBezTo>
                  <a:lnTo>
                    <a:pt x="0" y="22034"/>
                  </a:lnTo>
                </a:path>
              </a:pathLst>
            </a:custGeom>
            <a:noFill/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9" name="Freeform 500">
              <a:extLst>
                <a:ext uri="{FF2B5EF4-FFF2-40B4-BE49-F238E27FC236}">
                  <a16:creationId xmlns="" xmlns:a16="http://schemas.microsoft.com/office/drawing/2014/main" id="{FBF07FBF-1127-4BBD-9A67-3F125B4DEC5B}"/>
                </a:ext>
              </a:extLst>
            </p:cNvPr>
            <p:cNvSpPr/>
            <p:nvPr/>
          </p:nvSpPr>
          <p:spPr>
            <a:xfrm rot="168507">
              <a:off x="3067308" y="1417320"/>
              <a:ext cx="4708755" cy="4363736"/>
            </a:xfrm>
            <a:custGeom>
              <a:avLst/>
              <a:gdLst>
                <a:gd name="connsiteX0" fmla="*/ 493529 w 842569"/>
                <a:gd name="connsiteY0" fmla="*/ 1242226 h 1248124"/>
                <a:gd name="connsiteX1" fmla="*/ 493529 w 842569"/>
                <a:gd name="connsiteY1" fmla="*/ 660335 h 1248124"/>
                <a:gd name="connsiteX2" fmla="*/ 790412 w 842569"/>
                <a:gd name="connsiteY2" fmla="*/ 375327 h 1248124"/>
                <a:gd name="connsiteX3" fmla="*/ 814163 w 842569"/>
                <a:gd name="connsiteY3" fmla="*/ 304075 h 1248124"/>
                <a:gd name="connsiteX4" fmla="*/ 493529 w 842569"/>
                <a:gd name="connsiteY4" fmla="*/ 559395 h 1248124"/>
                <a:gd name="connsiteX5" fmla="*/ 463841 w 842569"/>
                <a:gd name="connsiteY5" fmla="*/ 773150 h 1248124"/>
                <a:gd name="connsiteX6" fmla="*/ 475716 w 842569"/>
                <a:gd name="connsiteY6" fmla="*/ 494080 h 1248124"/>
                <a:gd name="connsiteX7" fmla="*/ 481654 w 842569"/>
                <a:gd name="connsiteY7" fmla="*/ 410953 h 1248124"/>
                <a:gd name="connsiteX8" fmla="*/ 493529 w 842569"/>
                <a:gd name="connsiteY8" fmla="*/ 321888 h 1248124"/>
                <a:gd name="connsiteX9" fmla="*/ 446028 w 842569"/>
                <a:gd name="connsiteY9" fmla="*/ 226885 h 1248124"/>
                <a:gd name="connsiteX10" fmla="*/ 457903 w 842569"/>
                <a:gd name="connsiteY10" fmla="*/ 161571 h 1248124"/>
                <a:gd name="connsiteX11" fmla="*/ 315399 w 842569"/>
                <a:gd name="connsiteY11" fmla="*/ 1254 h 1248124"/>
                <a:gd name="connsiteX12" fmla="*/ 416339 w 842569"/>
                <a:gd name="connsiteY12" fmla="*/ 256574 h 1248124"/>
                <a:gd name="connsiteX13" fmla="*/ 457903 w 842569"/>
                <a:gd name="connsiteY13" fmla="*/ 891904 h 1248124"/>
                <a:gd name="connsiteX14" fmla="*/ 392589 w 842569"/>
                <a:gd name="connsiteY14" fmla="*/ 773150 h 1248124"/>
                <a:gd name="connsiteX15" fmla="*/ 327274 w 842569"/>
                <a:gd name="connsiteY15" fmla="*/ 701898 h 1248124"/>
                <a:gd name="connsiteX16" fmla="*/ 107581 w 842569"/>
                <a:gd name="connsiteY16" fmla="*/ 684085 h 1248124"/>
                <a:gd name="connsiteX17" fmla="*/ 703 w 842569"/>
                <a:gd name="connsiteY17" fmla="*/ 785026 h 1248124"/>
                <a:gd name="connsiteX18" fmla="*/ 155082 w 842569"/>
                <a:gd name="connsiteY18" fmla="*/ 808776 h 1248124"/>
                <a:gd name="connsiteX19" fmla="*/ 457903 w 842569"/>
                <a:gd name="connsiteY19" fmla="*/ 951280 h 1248124"/>
                <a:gd name="connsiteX20" fmla="*/ 493529 w 842569"/>
                <a:gd name="connsiteY20" fmla="*/ 1242226 h 124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42569" h="1248124">
                  <a:moveTo>
                    <a:pt x="493529" y="1242226"/>
                  </a:moveTo>
                  <a:cubicBezTo>
                    <a:pt x="499467" y="1193735"/>
                    <a:pt x="444048" y="804818"/>
                    <a:pt x="493529" y="660335"/>
                  </a:cubicBezTo>
                  <a:cubicBezTo>
                    <a:pt x="543010" y="515852"/>
                    <a:pt x="736973" y="434704"/>
                    <a:pt x="790412" y="375327"/>
                  </a:cubicBezTo>
                  <a:cubicBezTo>
                    <a:pt x="843851" y="315950"/>
                    <a:pt x="863643" y="273397"/>
                    <a:pt x="814163" y="304075"/>
                  </a:cubicBezTo>
                  <a:cubicBezTo>
                    <a:pt x="764683" y="334753"/>
                    <a:pt x="551916" y="481216"/>
                    <a:pt x="493529" y="559395"/>
                  </a:cubicBezTo>
                  <a:cubicBezTo>
                    <a:pt x="435142" y="637574"/>
                    <a:pt x="466810" y="784036"/>
                    <a:pt x="463841" y="773150"/>
                  </a:cubicBezTo>
                  <a:cubicBezTo>
                    <a:pt x="460872" y="762264"/>
                    <a:pt x="472747" y="554446"/>
                    <a:pt x="475716" y="494080"/>
                  </a:cubicBezTo>
                  <a:cubicBezTo>
                    <a:pt x="478685" y="433714"/>
                    <a:pt x="478685" y="439652"/>
                    <a:pt x="481654" y="410953"/>
                  </a:cubicBezTo>
                  <a:cubicBezTo>
                    <a:pt x="484623" y="382254"/>
                    <a:pt x="499467" y="352566"/>
                    <a:pt x="493529" y="321888"/>
                  </a:cubicBezTo>
                  <a:cubicBezTo>
                    <a:pt x="487591" y="291210"/>
                    <a:pt x="451966" y="253604"/>
                    <a:pt x="446028" y="226885"/>
                  </a:cubicBezTo>
                  <a:cubicBezTo>
                    <a:pt x="440090" y="200166"/>
                    <a:pt x="479674" y="199176"/>
                    <a:pt x="457903" y="161571"/>
                  </a:cubicBezTo>
                  <a:cubicBezTo>
                    <a:pt x="436132" y="123966"/>
                    <a:pt x="322326" y="-14580"/>
                    <a:pt x="315399" y="1254"/>
                  </a:cubicBezTo>
                  <a:cubicBezTo>
                    <a:pt x="308472" y="17088"/>
                    <a:pt x="392588" y="108132"/>
                    <a:pt x="416339" y="256574"/>
                  </a:cubicBezTo>
                  <a:cubicBezTo>
                    <a:pt x="440090" y="405016"/>
                    <a:pt x="461861" y="805808"/>
                    <a:pt x="457903" y="891904"/>
                  </a:cubicBezTo>
                  <a:cubicBezTo>
                    <a:pt x="453945" y="978000"/>
                    <a:pt x="414360" y="804818"/>
                    <a:pt x="392589" y="773150"/>
                  </a:cubicBezTo>
                  <a:cubicBezTo>
                    <a:pt x="370818" y="741482"/>
                    <a:pt x="374775" y="716742"/>
                    <a:pt x="327274" y="701898"/>
                  </a:cubicBezTo>
                  <a:cubicBezTo>
                    <a:pt x="279773" y="687054"/>
                    <a:pt x="162009" y="670230"/>
                    <a:pt x="107581" y="684085"/>
                  </a:cubicBezTo>
                  <a:cubicBezTo>
                    <a:pt x="53152" y="697940"/>
                    <a:pt x="-7214" y="764244"/>
                    <a:pt x="703" y="785026"/>
                  </a:cubicBezTo>
                  <a:cubicBezTo>
                    <a:pt x="8620" y="805808"/>
                    <a:pt x="78882" y="781067"/>
                    <a:pt x="155082" y="808776"/>
                  </a:cubicBezTo>
                  <a:cubicBezTo>
                    <a:pt x="231282" y="836485"/>
                    <a:pt x="401495" y="876069"/>
                    <a:pt x="457903" y="951280"/>
                  </a:cubicBezTo>
                  <a:cubicBezTo>
                    <a:pt x="514311" y="1026490"/>
                    <a:pt x="487591" y="1290717"/>
                    <a:pt x="493529" y="1242226"/>
                  </a:cubicBez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12700" cap="flat" cmpd="sng" algn="ctr">
              <a:solidFill>
                <a:srgbClr val="9BBB59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674" name="Bilde 56">
              <a:extLst>
                <a:ext uri="{FF2B5EF4-FFF2-40B4-BE49-F238E27FC236}">
                  <a16:creationId xmlns="" xmlns:a16="http://schemas.microsoft.com/office/drawing/2014/main" id="{986288BB-B118-49E4-911E-6AA1E6B98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29738">
              <a:off x="5019716" y="3843894"/>
              <a:ext cx="740238" cy="1136394"/>
            </a:xfrm>
            <a:prstGeom prst="rect">
              <a:avLst/>
            </a:prstGeom>
          </p:spPr>
        </p:pic>
        <p:pic>
          <p:nvPicPr>
            <p:cNvPr id="1690" name="Bilde 56">
              <a:extLst>
                <a:ext uri="{FF2B5EF4-FFF2-40B4-BE49-F238E27FC236}">
                  <a16:creationId xmlns="" xmlns:a16="http://schemas.microsoft.com/office/drawing/2014/main" id="{B8CE20D5-2CD4-43CE-B80D-A38B2526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748311">
              <a:off x="5447033" y="3052183"/>
              <a:ext cx="687726" cy="1223165"/>
            </a:xfrm>
            <a:prstGeom prst="rect">
              <a:avLst/>
            </a:prstGeom>
          </p:spPr>
        </p:pic>
        <p:grpSp>
          <p:nvGrpSpPr>
            <p:cNvPr id="1691" name="Group 1690">
              <a:extLst>
                <a:ext uri="{FF2B5EF4-FFF2-40B4-BE49-F238E27FC236}">
                  <a16:creationId xmlns="" xmlns:a16="http://schemas.microsoft.com/office/drawing/2014/main" id="{4D11C8DB-79C8-4744-B1C1-EB7B890FF62B}"/>
                </a:ext>
              </a:extLst>
            </p:cNvPr>
            <p:cNvGrpSpPr/>
            <p:nvPr/>
          </p:nvGrpSpPr>
          <p:grpSpPr>
            <a:xfrm rot="15135826">
              <a:off x="3773438" y="3215702"/>
              <a:ext cx="1528956" cy="1278443"/>
              <a:chOff x="989590" y="1288646"/>
              <a:chExt cx="2090533" cy="2010243"/>
            </a:xfrm>
          </p:grpSpPr>
          <p:pic>
            <p:nvPicPr>
              <p:cNvPr id="2269" name="Bilde 56">
                <a:extLst>
                  <a:ext uri="{FF2B5EF4-FFF2-40B4-BE49-F238E27FC236}">
                    <a16:creationId xmlns="" xmlns:a16="http://schemas.microsoft.com/office/drawing/2014/main" id="{63C965E6-C008-4AE5-A5B0-388904239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05879">
                <a:off x="1464780" y="1288646"/>
                <a:ext cx="1216564" cy="2010243"/>
              </a:xfrm>
              <a:prstGeom prst="rect">
                <a:avLst/>
              </a:prstGeom>
              <a:effectLst>
                <a:outerShdw blurRad="50800" dist="50800" dir="5400000" algn="ctr" rotWithShape="0">
                  <a:sysClr val="window" lastClr="FFFFFF"/>
                </a:outerShdw>
              </a:effectLst>
            </p:spPr>
          </p:pic>
          <p:grpSp>
            <p:nvGrpSpPr>
              <p:cNvPr id="2270" name="Group 2269">
                <a:extLst>
                  <a:ext uri="{FF2B5EF4-FFF2-40B4-BE49-F238E27FC236}">
                    <a16:creationId xmlns="" xmlns:a16="http://schemas.microsoft.com/office/drawing/2014/main" id="{EFA2B644-CDB6-4976-936E-27F9A8BDF086}"/>
                  </a:ext>
                </a:extLst>
              </p:cNvPr>
              <p:cNvGrpSpPr/>
              <p:nvPr/>
            </p:nvGrpSpPr>
            <p:grpSpPr>
              <a:xfrm>
                <a:off x="2179076" y="1833505"/>
                <a:ext cx="901047" cy="868139"/>
                <a:chOff x="2983087" y="2216852"/>
                <a:chExt cx="1444400" cy="1172939"/>
              </a:xfrm>
              <a:solidFill>
                <a:sysClr val="window" lastClr="FFFFFF"/>
              </a:solidFill>
            </p:grpSpPr>
            <p:sp>
              <p:nvSpPr>
                <p:cNvPr id="2285" name="Freeform: Shape 879">
                  <a:extLst>
                    <a:ext uri="{FF2B5EF4-FFF2-40B4-BE49-F238E27FC236}">
                      <a16:creationId xmlns="" xmlns:a16="http://schemas.microsoft.com/office/drawing/2014/main" id="{3C6731EA-2B4A-4438-8474-063DD2A8ADCF}"/>
                    </a:ext>
                  </a:extLst>
                </p:cNvPr>
                <p:cNvSpPr/>
                <p:nvPr/>
              </p:nvSpPr>
              <p:spPr>
                <a:xfrm rot="21283896">
                  <a:off x="3916117" y="2237268"/>
                  <a:ext cx="451392" cy="145348"/>
                </a:xfrm>
                <a:custGeom>
                  <a:avLst/>
                  <a:gdLst>
                    <a:gd name="connsiteX0" fmla="*/ 0 w 187890"/>
                    <a:gd name="connsiteY0" fmla="*/ 0 h 87869"/>
                    <a:gd name="connsiteX1" fmla="*/ 125260 w 187890"/>
                    <a:gd name="connsiteY1" fmla="*/ 87682 h 87869"/>
                    <a:gd name="connsiteX2" fmla="*/ 187890 w 187890"/>
                    <a:gd name="connsiteY2" fmla="*/ 25052 h 87869"/>
                    <a:gd name="connsiteX3" fmla="*/ 187890 w 187890"/>
                    <a:gd name="connsiteY3" fmla="*/ 25052 h 87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7890" h="87869">
                      <a:moveTo>
                        <a:pt x="0" y="0"/>
                      </a:moveTo>
                      <a:cubicBezTo>
                        <a:pt x="41753" y="29227"/>
                        <a:pt x="93945" y="83507"/>
                        <a:pt x="125260" y="87682"/>
                      </a:cubicBezTo>
                      <a:cubicBezTo>
                        <a:pt x="156575" y="91857"/>
                        <a:pt x="187890" y="25052"/>
                        <a:pt x="187890" y="25052"/>
                      </a:cubicBezTo>
                      <a:lnTo>
                        <a:pt x="187890" y="25052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6" name="Freeform: Shape 880">
                  <a:extLst>
                    <a:ext uri="{FF2B5EF4-FFF2-40B4-BE49-F238E27FC236}">
                      <a16:creationId xmlns="" xmlns:a16="http://schemas.microsoft.com/office/drawing/2014/main" id="{535E723D-867B-4495-8305-8B413032F3A5}"/>
                    </a:ext>
                  </a:extLst>
                </p:cNvPr>
                <p:cNvSpPr/>
                <p:nvPr/>
              </p:nvSpPr>
              <p:spPr>
                <a:xfrm>
                  <a:off x="2983087" y="2216852"/>
                  <a:ext cx="1444400" cy="1172939"/>
                </a:xfrm>
                <a:custGeom>
                  <a:avLst/>
                  <a:gdLst>
                    <a:gd name="connsiteX0" fmla="*/ 10162 w 1444400"/>
                    <a:gd name="connsiteY0" fmla="*/ 664012 h 1172939"/>
                    <a:gd name="connsiteX1" fmla="*/ 385943 w 1444400"/>
                    <a:gd name="connsiteY1" fmla="*/ 463595 h 1172939"/>
                    <a:gd name="connsiteX2" fmla="*/ 724146 w 1444400"/>
                    <a:gd name="connsiteY2" fmla="*/ 200549 h 1172939"/>
                    <a:gd name="connsiteX3" fmla="*/ 912036 w 1444400"/>
                    <a:gd name="connsiteY3" fmla="*/ 50237 h 1172939"/>
                    <a:gd name="connsiteX4" fmla="*/ 1087400 w 1444400"/>
                    <a:gd name="connsiteY4" fmla="*/ 132 h 1172939"/>
                    <a:gd name="connsiteX5" fmla="*/ 1250239 w 1444400"/>
                    <a:gd name="connsiteY5" fmla="*/ 37711 h 1172939"/>
                    <a:gd name="connsiteX6" fmla="*/ 1438129 w 1444400"/>
                    <a:gd name="connsiteY6" fmla="*/ 100341 h 1172939"/>
                    <a:gd name="connsiteX7" fmla="*/ 1362973 w 1444400"/>
                    <a:gd name="connsiteY7" fmla="*/ 513700 h 1172939"/>
                    <a:gd name="connsiteX8" fmla="*/ 1012244 w 1444400"/>
                    <a:gd name="connsiteY8" fmla="*/ 776746 h 1172939"/>
                    <a:gd name="connsiteX9" fmla="*/ 749198 w 1444400"/>
                    <a:gd name="connsiteY9" fmla="*/ 826850 h 1172939"/>
                    <a:gd name="connsiteX10" fmla="*/ 60266 w 1444400"/>
                    <a:gd name="connsiteY10" fmla="*/ 764220 h 1172939"/>
                    <a:gd name="connsiteX11" fmla="*/ 35214 w 1444400"/>
                    <a:gd name="connsiteY11" fmla="*/ 751694 h 1172939"/>
                    <a:gd name="connsiteX12" fmla="*/ 60266 w 1444400"/>
                    <a:gd name="connsiteY12" fmla="*/ 839376 h 1172939"/>
                    <a:gd name="connsiteX13" fmla="*/ 185526 w 1444400"/>
                    <a:gd name="connsiteY13" fmla="*/ 839376 h 1172939"/>
                    <a:gd name="connsiteX14" fmla="*/ 335839 w 1444400"/>
                    <a:gd name="connsiteY14" fmla="*/ 1064845 h 1172939"/>
                    <a:gd name="connsiteX15" fmla="*/ 598885 w 1444400"/>
                    <a:gd name="connsiteY15" fmla="*/ 1152527 h 1172939"/>
                    <a:gd name="connsiteX16" fmla="*/ 724146 w 1444400"/>
                    <a:gd name="connsiteY16" fmla="*/ 1165053 h 1172939"/>
                    <a:gd name="connsiteX17" fmla="*/ 861932 w 1444400"/>
                    <a:gd name="connsiteY17" fmla="*/ 1052319 h 1172939"/>
                    <a:gd name="connsiteX18" fmla="*/ 874458 w 1444400"/>
                    <a:gd name="connsiteY18" fmla="*/ 939585 h 1172939"/>
                    <a:gd name="connsiteX19" fmla="*/ 699094 w 1444400"/>
                    <a:gd name="connsiteY19" fmla="*/ 851902 h 1172939"/>
                    <a:gd name="connsiteX20" fmla="*/ 611411 w 1444400"/>
                    <a:gd name="connsiteY20" fmla="*/ 801798 h 1172939"/>
                    <a:gd name="connsiteX21" fmla="*/ 611411 w 1444400"/>
                    <a:gd name="connsiteY21" fmla="*/ 801798 h 1172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444400" h="1172939">
                      <a:moveTo>
                        <a:pt x="10162" y="664012"/>
                      </a:moveTo>
                      <a:cubicBezTo>
                        <a:pt x="138554" y="602425"/>
                        <a:pt x="266946" y="540839"/>
                        <a:pt x="385943" y="463595"/>
                      </a:cubicBezTo>
                      <a:cubicBezTo>
                        <a:pt x="504940" y="386351"/>
                        <a:pt x="636464" y="269442"/>
                        <a:pt x="724146" y="200549"/>
                      </a:cubicBezTo>
                      <a:cubicBezTo>
                        <a:pt x="811828" y="131656"/>
                        <a:pt x="851494" y="83640"/>
                        <a:pt x="912036" y="50237"/>
                      </a:cubicBezTo>
                      <a:cubicBezTo>
                        <a:pt x="972578" y="16834"/>
                        <a:pt x="1031033" y="2220"/>
                        <a:pt x="1087400" y="132"/>
                      </a:cubicBezTo>
                      <a:cubicBezTo>
                        <a:pt x="1143767" y="-1956"/>
                        <a:pt x="1191784" y="21010"/>
                        <a:pt x="1250239" y="37711"/>
                      </a:cubicBezTo>
                      <a:cubicBezTo>
                        <a:pt x="1308694" y="54412"/>
                        <a:pt x="1419340" y="21009"/>
                        <a:pt x="1438129" y="100341"/>
                      </a:cubicBezTo>
                      <a:cubicBezTo>
                        <a:pt x="1456918" y="179673"/>
                        <a:pt x="1433954" y="400966"/>
                        <a:pt x="1362973" y="513700"/>
                      </a:cubicBezTo>
                      <a:cubicBezTo>
                        <a:pt x="1291992" y="626434"/>
                        <a:pt x="1114540" y="724554"/>
                        <a:pt x="1012244" y="776746"/>
                      </a:cubicBezTo>
                      <a:cubicBezTo>
                        <a:pt x="909948" y="828938"/>
                        <a:pt x="907861" y="828938"/>
                        <a:pt x="749198" y="826850"/>
                      </a:cubicBezTo>
                      <a:cubicBezTo>
                        <a:pt x="590535" y="824762"/>
                        <a:pt x="60266" y="764220"/>
                        <a:pt x="60266" y="764220"/>
                      </a:cubicBezTo>
                      <a:cubicBezTo>
                        <a:pt x="-58731" y="751694"/>
                        <a:pt x="35214" y="739168"/>
                        <a:pt x="35214" y="751694"/>
                      </a:cubicBezTo>
                      <a:cubicBezTo>
                        <a:pt x="35214" y="764220"/>
                        <a:pt x="35214" y="824762"/>
                        <a:pt x="60266" y="839376"/>
                      </a:cubicBezTo>
                      <a:cubicBezTo>
                        <a:pt x="85318" y="853990"/>
                        <a:pt x="139597" y="801798"/>
                        <a:pt x="185526" y="839376"/>
                      </a:cubicBezTo>
                      <a:cubicBezTo>
                        <a:pt x="231455" y="876954"/>
                        <a:pt x="266946" y="1012653"/>
                        <a:pt x="335839" y="1064845"/>
                      </a:cubicBezTo>
                      <a:cubicBezTo>
                        <a:pt x="404732" y="1117037"/>
                        <a:pt x="534167" y="1135826"/>
                        <a:pt x="598885" y="1152527"/>
                      </a:cubicBezTo>
                      <a:cubicBezTo>
                        <a:pt x="663603" y="1169228"/>
                        <a:pt x="680305" y="1181754"/>
                        <a:pt x="724146" y="1165053"/>
                      </a:cubicBezTo>
                      <a:cubicBezTo>
                        <a:pt x="767987" y="1148352"/>
                        <a:pt x="836880" y="1089897"/>
                        <a:pt x="861932" y="1052319"/>
                      </a:cubicBezTo>
                      <a:cubicBezTo>
                        <a:pt x="886984" y="1014741"/>
                        <a:pt x="901598" y="972988"/>
                        <a:pt x="874458" y="939585"/>
                      </a:cubicBezTo>
                      <a:cubicBezTo>
                        <a:pt x="847318" y="906182"/>
                        <a:pt x="742935" y="874867"/>
                        <a:pt x="699094" y="851902"/>
                      </a:cubicBezTo>
                      <a:cubicBezTo>
                        <a:pt x="655253" y="828938"/>
                        <a:pt x="611411" y="801798"/>
                        <a:pt x="611411" y="801798"/>
                      </a:cubicBezTo>
                      <a:lnTo>
                        <a:pt x="611411" y="801798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7" name="Freeform: Shape 881">
                  <a:extLst>
                    <a:ext uri="{FF2B5EF4-FFF2-40B4-BE49-F238E27FC236}">
                      <a16:creationId xmlns="" xmlns:a16="http://schemas.microsoft.com/office/drawing/2014/main" id="{7ED87867-C7E8-4F11-B8D6-44C352BA813E}"/>
                    </a:ext>
                  </a:extLst>
                </p:cNvPr>
                <p:cNvSpPr/>
                <p:nvPr/>
              </p:nvSpPr>
              <p:spPr>
                <a:xfrm rot="20857575">
                  <a:off x="3612449" y="2419044"/>
                  <a:ext cx="810045" cy="205709"/>
                </a:xfrm>
                <a:custGeom>
                  <a:avLst/>
                  <a:gdLst>
                    <a:gd name="connsiteX0" fmla="*/ 0 w 187890"/>
                    <a:gd name="connsiteY0" fmla="*/ 0 h 87869"/>
                    <a:gd name="connsiteX1" fmla="*/ 125260 w 187890"/>
                    <a:gd name="connsiteY1" fmla="*/ 87682 h 87869"/>
                    <a:gd name="connsiteX2" fmla="*/ 187890 w 187890"/>
                    <a:gd name="connsiteY2" fmla="*/ 25052 h 87869"/>
                    <a:gd name="connsiteX3" fmla="*/ 187890 w 187890"/>
                    <a:gd name="connsiteY3" fmla="*/ 25052 h 87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7890" h="87869">
                      <a:moveTo>
                        <a:pt x="0" y="0"/>
                      </a:moveTo>
                      <a:cubicBezTo>
                        <a:pt x="41753" y="29227"/>
                        <a:pt x="93945" y="83507"/>
                        <a:pt x="125260" y="87682"/>
                      </a:cubicBezTo>
                      <a:cubicBezTo>
                        <a:pt x="156575" y="91857"/>
                        <a:pt x="187890" y="25052"/>
                        <a:pt x="187890" y="25052"/>
                      </a:cubicBezTo>
                      <a:lnTo>
                        <a:pt x="187890" y="25052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8" name="Freeform: Shape 882">
                  <a:extLst>
                    <a:ext uri="{FF2B5EF4-FFF2-40B4-BE49-F238E27FC236}">
                      <a16:creationId xmlns="" xmlns:a16="http://schemas.microsoft.com/office/drawing/2014/main" id="{8D7EEADC-6E0E-44AD-B334-44A8BDA468BA}"/>
                    </a:ext>
                  </a:extLst>
                </p:cNvPr>
                <p:cNvSpPr/>
                <p:nvPr/>
              </p:nvSpPr>
              <p:spPr>
                <a:xfrm>
                  <a:off x="3007639" y="2492679"/>
                  <a:ext cx="725117" cy="475989"/>
                </a:xfrm>
                <a:custGeom>
                  <a:avLst/>
                  <a:gdLst>
                    <a:gd name="connsiteX0" fmla="*/ 725117 w 725117"/>
                    <a:gd name="connsiteY0" fmla="*/ 0 h 475989"/>
                    <a:gd name="connsiteX1" fmla="*/ 512175 w 725117"/>
                    <a:gd name="connsiteY1" fmla="*/ 162839 h 475989"/>
                    <a:gd name="connsiteX2" fmla="*/ 361862 w 725117"/>
                    <a:gd name="connsiteY2" fmla="*/ 237995 h 475989"/>
                    <a:gd name="connsiteX3" fmla="*/ 161446 w 725117"/>
                    <a:gd name="connsiteY3" fmla="*/ 375781 h 475989"/>
                    <a:gd name="connsiteX4" fmla="*/ 11134 w 725117"/>
                    <a:gd name="connsiteY4" fmla="*/ 425885 h 475989"/>
                    <a:gd name="connsiteX5" fmla="*/ 11134 w 725117"/>
                    <a:gd name="connsiteY5" fmla="*/ 475989 h 475989"/>
                    <a:gd name="connsiteX6" fmla="*/ 11134 w 725117"/>
                    <a:gd name="connsiteY6" fmla="*/ 475989 h 47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117" h="475989">
                      <a:moveTo>
                        <a:pt x="725117" y="0"/>
                      </a:moveTo>
                      <a:cubicBezTo>
                        <a:pt x="648917" y="61586"/>
                        <a:pt x="572718" y="123173"/>
                        <a:pt x="512175" y="162839"/>
                      </a:cubicBezTo>
                      <a:cubicBezTo>
                        <a:pt x="451632" y="202505"/>
                        <a:pt x="420317" y="202505"/>
                        <a:pt x="361862" y="237995"/>
                      </a:cubicBezTo>
                      <a:cubicBezTo>
                        <a:pt x="303407" y="273485"/>
                        <a:pt x="219901" y="344466"/>
                        <a:pt x="161446" y="375781"/>
                      </a:cubicBezTo>
                      <a:cubicBezTo>
                        <a:pt x="102991" y="407096"/>
                        <a:pt x="36186" y="409184"/>
                        <a:pt x="11134" y="425885"/>
                      </a:cubicBezTo>
                      <a:cubicBezTo>
                        <a:pt x="-13918" y="442586"/>
                        <a:pt x="11134" y="475989"/>
                        <a:pt x="11134" y="475989"/>
                      </a:cubicBezTo>
                      <a:lnTo>
                        <a:pt x="11134" y="475989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9" name="Freeform: Shape 883">
                  <a:extLst>
                    <a:ext uri="{FF2B5EF4-FFF2-40B4-BE49-F238E27FC236}">
                      <a16:creationId xmlns="" xmlns:a16="http://schemas.microsoft.com/office/drawing/2014/main" id="{1AF51C7D-775E-4778-BC46-9AAD0ECD6A96}"/>
                    </a:ext>
                  </a:extLst>
                </p:cNvPr>
                <p:cNvSpPr/>
                <p:nvPr/>
              </p:nvSpPr>
              <p:spPr>
                <a:xfrm>
                  <a:off x="3995803" y="2592888"/>
                  <a:ext cx="325676" cy="175364"/>
                </a:xfrm>
                <a:custGeom>
                  <a:avLst/>
                  <a:gdLst>
                    <a:gd name="connsiteX0" fmla="*/ 0 w 325676"/>
                    <a:gd name="connsiteY0" fmla="*/ 0 h 175364"/>
                    <a:gd name="connsiteX1" fmla="*/ 212942 w 325676"/>
                    <a:gd name="connsiteY1" fmla="*/ 137786 h 175364"/>
                    <a:gd name="connsiteX2" fmla="*/ 325676 w 325676"/>
                    <a:gd name="connsiteY2" fmla="*/ 175364 h 175364"/>
                    <a:gd name="connsiteX3" fmla="*/ 325676 w 325676"/>
                    <a:gd name="connsiteY3" fmla="*/ 175364 h 17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5676" h="175364">
                      <a:moveTo>
                        <a:pt x="0" y="0"/>
                      </a:moveTo>
                      <a:cubicBezTo>
                        <a:pt x="79331" y="54279"/>
                        <a:pt x="158663" y="108559"/>
                        <a:pt x="212942" y="137786"/>
                      </a:cubicBezTo>
                      <a:cubicBezTo>
                        <a:pt x="267221" y="167013"/>
                        <a:pt x="325676" y="175364"/>
                        <a:pt x="325676" y="175364"/>
                      </a:cubicBezTo>
                      <a:lnTo>
                        <a:pt x="325676" y="175364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0" name="Freeform: Shape 884">
                  <a:extLst>
                    <a:ext uri="{FF2B5EF4-FFF2-40B4-BE49-F238E27FC236}">
                      <a16:creationId xmlns="" xmlns:a16="http://schemas.microsoft.com/office/drawing/2014/main" id="{0CC76743-15A7-4FDD-A9EC-14C6803ABE12}"/>
                    </a:ext>
                  </a:extLst>
                </p:cNvPr>
                <p:cNvSpPr/>
                <p:nvPr/>
              </p:nvSpPr>
              <p:spPr>
                <a:xfrm rot="21304362">
                  <a:off x="3795386" y="2514600"/>
                  <a:ext cx="414294" cy="353808"/>
                </a:xfrm>
                <a:custGeom>
                  <a:avLst/>
                  <a:gdLst>
                    <a:gd name="connsiteX0" fmla="*/ 0 w 414294"/>
                    <a:gd name="connsiteY0" fmla="*/ 0 h 353808"/>
                    <a:gd name="connsiteX1" fmla="*/ 75156 w 414294"/>
                    <a:gd name="connsiteY1" fmla="*/ 137786 h 353808"/>
                    <a:gd name="connsiteX2" fmla="*/ 375781 w 414294"/>
                    <a:gd name="connsiteY2" fmla="*/ 338202 h 353808"/>
                    <a:gd name="connsiteX3" fmla="*/ 400833 w 414294"/>
                    <a:gd name="connsiteY3" fmla="*/ 325676 h 35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4294" h="353808">
                      <a:moveTo>
                        <a:pt x="0" y="0"/>
                      </a:moveTo>
                      <a:cubicBezTo>
                        <a:pt x="6263" y="40709"/>
                        <a:pt x="12526" y="81419"/>
                        <a:pt x="75156" y="137786"/>
                      </a:cubicBezTo>
                      <a:cubicBezTo>
                        <a:pt x="137786" y="194153"/>
                        <a:pt x="321502" y="306887"/>
                        <a:pt x="375781" y="338202"/>
                      </a:cubicBezTo>
                      <a:cubicBezTo>
                        <a:pt x="430061" y="369517"/>
                        <a:pt x="415447" y="347596"/>
                        <a:pt x="400833" y="325676"/>
                      </a:cubicBez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1" name="Freeform: Shape 885">
                  <a:extLst>
                    <a:ext uri="{FF2B5EF4-FFF2-40B4-BE49-F238E27FC236}">
                      <a16:creationId xmlns="" xmlns:a16="http://schemas.microsoft.com/office/drawing/2014/main" id="{6405A220-E19B-4D6D-8600-41C787176748}"/>
                    </a:ext>
                  </a:extLst>
                </p:cNvPr>
                <p:cNvSpPr/>
                <p:nvPr/>
              </p:nvSpPr>
              <p:spPr>
                <a:xfrm>
                  <a:off x="3394553" y="2714610"/>
                  <a:ext cx="613776" cy="279111"/>
                </a:xfrm>
                <a:custGeom>
                  <a:avLst/>
                  <a:gdLst>
                    <a:gd name="connsiteX0" fmla="*/ 0 w 613776"/>
                    <a:gd name="connsiteY0" fmla="*/ 16064 h 279111"/>
                    <a:gd name="connsiteX1" fmla="*/ 200417 w 613776"/>
                    <a:gd name="connsiteY1" fmla="*/ 28590 h 279111"/>
                    <a:gd name="connsiteX2" fmla="*/ 613776 w 613776"/>
                    <a:gd name="connsiteY2" fmla="*/ 279111 h 279111"/>
                    <a:gd name="connsiteX3" fmla="*/ 613776 w 613776"/>
                    <a:gd name="connsiteY3" fmla="*/ 279111 h 27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3776" h="279111">
                      <a:moveTo>
                        <a:pt x="0" y="16064"/>
                      </a:moveTo>
                      <a:cubicBezTo>
                        <a:pt x="49060" y="406"/>
                        <a:pt x="98121" y="-15251"/>
                        <a:pt x="200417" y="28590"/>
                      </a:cubicBezTo>
                      <a:cubicBezTo>
                        <a:pt x="302713" y="72431"/>
                        <a:pt x="613776" y="279111"/>
                        <a:pt x="613776" y="279111"/>
                      </a:cubicBezTo>
                      <a:lnTo>
                        <a:pt x="613776" y="279111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2" name="Freeform: Shape 886">
                  <a:extLst>
                    <a:ext uri="{FF2B5EF4-FFF2-40B4-BE49-F238E27FC236}">
                      <a16:creationId xmlns="" xmlns:a16="http://schemas.microsoft.com/office/drawing/2014/main" id="{CB0679CD-199E-445A-9AFB-E959470D2440}"/>
                    </a:ext>
                  </a:extLst>
                </p:cNvPr>
                <p:cNvSpPr/>
                <p:nvPr/>
              </p:nvSpPr>
              <p:spPr>
                <a:xfrm>
                  <a:off x="3344449" y="2811597"/>
                  <a:ext cx="325677" cy="219702"/>
                </a:xfrm>
                <a:custGeom>
                  <a:avLst/>
                  <a:gdLst>
                    <a:gd name="connsiteX0" fmla="*/ 0 w 325677"/>
                    <a:gd name="connsiteY0" fmla="*/ 19285 h 219702"/>
                    <a:gd name="connsiteX1" fmla="*/ 187891 w 325677"/>
                    <a:gd name="connsiteY1" fmla="*/ 19285 h 219702"/>
                    <a:gd name="connsiteX2" fmla="*/ 325677 w 325677"/>
                    <a:gd name="connsiteY2" fmla="*/ 219702 h 219702"/>
                    <a:gd name="connsiteX3" fmla="*/ 325677 w 325677"/>
                    <a:gd name="connsiteY3" fmla="*/ 219702 h 219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5677" h="219702">
                      <a:moveTo>
                        <a:pt x="0" y="19285"/>
                      </a:moveTo>
                      <a:cubicBezTo>
                        <a:pt x="66806" y="2583"/>
                        <a:pt x="133612" y="-14118"/>
                        <a:pt x="187891" y="19285"/>
                      </a:cubicBezTo>
                      <a:cubicBezTo>
                        <a:pt x="242170" y="52688"/>
                        <a:pt x="325677" y="219702"/>
                        <a:pt x="325677" y="219702"/>
                      </a:cubicBezTo>
                      <a:lnTo>
                        <a:pt x="325677" y="219702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3" name="Freeform: Shape 887">
                  <a:extLst>
                    <a:ext uri="{FF2B5EF4-FFF2-40B4-BE49-F238E27FC236}">
                      <a16:creationId xmlns="" xmlns:a16="http://schemas.microsoft.com/office/drawing/2014/main" id="{8A339E2E-5F3C-43A7-801A-12EC289A5DD2}"/>
                    </a:ext>
                  </a:extLst>
                </p:cNvPr>
                <p:cNvSpPr/>
                <p:nvPr/>
              </p:nvSpPr>
              <p:spPr>
                <a:xfrm>
                  <a:off x="3181612" y="3031299"/>
                  <a:ext cx="384548" cy="95567"/>
                </a:xfrm>
                <a:custGeom>
                  <a:avLst/>
                  <a:gdLst>
                    <a:gd name="connsiteX0" fmla="*/ 400833 w 400833"/>
                    <a:gd name="connsiteY0" fmla="*/ 12526 h 120620"/>
                    <a:gd name="connsiteX1" fmla="*/ 363255 w 400833"/>
                    <a:gd name="connsiteY1" fmla="*/ 100208 h 120620"/>
                    <a:gd name="connsiteX2" fmla="*/ 212942 w 400833"/>
                    <a:gd name="connsiteY2" fmla="*/ 112734 h 120620"/>
                    <a:gd name="connsiteX3" fmla="*/ 0 w 400833"/>
                    <a:gd name="connsiteY3" fmla="*/ 0 h 120620"/>
                    <a:gd name="connsiteX4" fmla="*/ 0 w 400833"/>
                    <a:gd name="connsiteY4" fmla="*/ 0 h 120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833" h="120620">
                      <a:moveTo>
                        <a:pt x="400833" y="12526"/>
                      </a:moveTo>
                      <a:cubicBezTo>
                        <a:pt x="397701" y="48016"/>
                        <a:pt x="394570" y="83507"/>
                        <a:pt x="363255" y="100208"/>
                      </a:cubicBezTo>
                      <a:cubicBezTo>
                        <a:pt x="331940" y="116909"/>
                        <a:pt x="273484" y="129435"/>
                        <a:pt x="212942" y="112734"/>
                      </a:cubicBezTo>
                      <a:cubicBezTo>
                        <a:pt x="152399" y="96033"/>
                        <a:pt x="0" y="0"/>
                        <a:pt x="0" y="0"/>
                      </a:cubicBezTo>
                      <a:lnTo>
                        <a:pt x="0" y="0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4" name="Freeform: Shape 888">
                  <a:extLst>
                    <a:ext uri="{FF2B5EF4-FFF2-40B4-BE49-F238E27FC236}">
                      <a16:creationId xmlns="" xmlns:a16="http://schemas.microsoft.com/office/drawing/2014/main" id="{E465CC55-0D9A-4386-B8A0-8D5F2498A8D2}"/>
                    </a:ext>
                  </a:extLst>
                </p:cNvPr>
                <p:cNvSpPr/>
                <p:nvPr/>
              </p:nvSpPr>
              <p:spPr>
                <a:xfrm>
                  <a:off x="3500529" y="3131507"/>
                  <a:ext cx="243580" cy="254868"/>
                </a:xfrm>
                <a:custGeom>
                  <a:avLst/>
                  <a:gdLst>
                    <a:gd name="connsiteX0" fmla="*/ 19285 w 243580"/>
                    <a:gd name="connsiteY0" fmla="*/ 0 h 254868"/>
                    <a:gd name="connsiteX1" fmla="*/ 19285 w 243580"/>
                    <a:gd name="connsiteY1" fmla="*/ 62630 h 254868"/>
                    <a:gd name="connsiteX2" fmla="*/ 219701 w 243580"/>
                    <a:gd name="connsiteY2" fmla="*/ 237994 h 254868"/>
                    <a:gd name="connsiteX3" fmla="*/ 232227 w 243580"/>
                    <a:gd name="connsiteY3" fmla="*/ 237994 h 2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3580" h="254868">
                      <a:moveTo>
                        <a:pt x="19285" y="0"/>
                      </a:moveTo>
                      <a:cubicBezTo>
                        <a:pt x="2583" y="11482"/>
                        <a:pt x="-14118" y="22964"/>
                        <a:pt x="19285" y="62630"/>
                      </a:cubicBezTo>
                      <a:cubicBezTo>
                        <a:pt x="52688" y="102296"/>
                        <a:pt x="219701" y="237994"/>
                        <a:pt x="219701" y="237994"/>
                      </a:cubicBezTo>
                      <a:cubicBezTo>
                        <a:pt x="255191" y="267221"/>
                        <a:pt x="243709" y="252607"/>
                        <a:pt x="232227" y="237994"/>
                      </a:cubicBez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5" name="Freeform: Shape 889">
                  <a:extLst>
                    <a:ext uri="{FF2B5EF4-FFF2-40B4-BE49-F238E27FC236}">
                      <a16:creationId xmlns="" xmlns:a16="http://schemas.microsoft.com/office/drawing/2014/main" id="{E4CE3470-96B2-4B85-9AD3-2C78D0A65A21}"/>
                    </a:ext>
                  </a:extLst>
                </p:cNvPr>
                <p:cNvSpPr/>
                <p:nvPr/>
              </p:nvSpPr>
              <p:spPr>
                <a:xfrm>
                  <a:off x="3355865" y="3106455"/>
                  <a:ext cx="38688" cy="200416"/>
                </a:xfrm>
                <a:custGeom>
                  <a:avLst/>
                  <a:gdLst>
                    <a:gd name="connsiteX0" fmla="*/ 13636 w 38688"/>
                    <a:gd name="connsiteY0" fmla="*/ 0 h 200416"/>
                    <a:gd name="connsiteX1" fmla="*/ 1110 w 38688"/>
                    <a:gd name="connsiteY1" fmla="*/ 75156 h 200416"/>
                    <a:gd name="connsiteX2" fmla="*/ 38688 w 38688"/>
                    <a:gd name="connsiteY2" fmla="*/ 200416 h 200416"/>
                    <a:gd name="connsiteX3" fmla="*/ 38688 w 38688"/>
                    <a:gd name="connsiteY3" fmla="*/ 200416 h 20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688" h="200416">
                      <a:moveTo>
                        <a:pt x="13636" y="0"/>
                      </a:moveTo>
                      <a:cubicBezTo>
                        <a:pt x="5285" y="20876"/>
                        <a:pt x="-3065" y="41753"/>
                        <a:pt x="1110" y="75156"/>
                      </a:cubicBezTo>
                      <a:cubicBezTo>
                        <a:pt x="5285" y="108559"/>
                        <a:pt x="38688" y="200416"/>
                        <a:pt x="38688" y="200416"/>
                      </a:cubicBezTo>
                      <a:lnTo>
                        <a:pt x="38688" y="200416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96" name="Freeform: Shape 890">
                  <a:extLst>
                    <a:ext uri="{FF2B5EF4-FFF2-40B4-BE49-F238E27FC236}">
                      <a16:creationId xmlns="" xmlns:a16="http://schemas.microsoft.com/office/drawing/2014/main" id="{F2C3D5E6-E051-4DE6-8F22-776E4F943108}"/>
                    </a:ext>
                  </a:extLst>
                </p:cNvPr>
                <p:cNvSpPr/>
                <p:nvPr/>
              </p:nvSpPr>
              <p:spPr>
                <a:xfrm rot="21297771">
                  <a:off x="3581401" y="2235381"/>
                  <a:ext cx="407384" cy="279219"/>
                </a:xfrm>
                <a:custGeom>
                  <a:avLst/>
                  <a:gdLst>
                    <a:gd name="connsiteX0" fmla="*/ 212943 w 212943"/>
                    <a:gd name="connsiteY0" fmla="*/ 0 h 131263"/>
                    <a:gd name="connsiteX1" fmla="*/ 75157 w 212943"/>
                    <a:gd name="connsiteY1" fmla="*/ 125260 h 131263"/>
                    <a:gd name="connsiteX2" fmla="*/ 0 w 212943"/>
                    <a:gd name="connsiteY2" fmla="*/ 112734 h 131263"/>
                    <a:gd name="connsiteX3" fmla="*/ 0 w 212943"/>
                    <a:gd name="connsiteY3" fmla="*/ 112734 h 131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943" h="131263">
                      <a:moveTo>
                        <a:pt x="212943" y="0"/>
                      </a:moveTo>
                      <a:cubicBezTo>
                        <a:pt x="161795" y="53235"/>
                        <a:pt x="110647" y="106471"/>
                        <a:pt x="75157" y="125260"/>
                      </a:cubicBezTo>
                      <a:cubicBezTo>
                        <a:pt x="39667" y="144049"/>
                        <a:pt x="0" y="112734"/>
                        <a:pt x="0" y="112734"/>
                      </a:cubicBezTo>
                      <a:lnTo>
                        <a:pt x="0" y="112734"/>
                      </a:lnTo>
                    </a:path>
                  </a:pathLst>
                </a:custGeom>
                <a:solidFill>
                  <a:sysClr val="windowText" lastClr="000000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71" name="Freeform: Shape 864">
                <a:extLst>
                  <a:ext uri="{FF2B5EF4-FFF2-40B4-BE49-F238E27FC236}">
                    <a16:creationId xmlns="" xmlns:a16="http://schemas.microsoft.com/office/drawing/2014/main" id="{53F3E8A5-0F0B-49FF-A4A5-F15CEE059BCB}"/>
                  </a:ext>
                </a:extLst>
              </p:cNvPr>
              <p:cNvSpPr/>
              <p:nvPr/>
            </p:nvSpPr>
            <p:spPr>
              <a:xfrm>
                <a:off x="1848844" y="2279737"/>
                <a:ext cx="368263" cy="225063"/>
              </a:xfrm>
              <a:custGeom>
                <a:avLst/>
                <a:gdLst>
                  <a:gd name="connsiteX0" fmla="*/ 368263 w 368263"/>
                  <a:gd name="connsiteY0" fmla="*/ 187890 h 225063"/>
                  <a:gd name="connsiteX1" fmla="*/ 243003 w 368263"/>
                  <a:gd name="connsiteY1" fmla="*/ 212942 h 225063"/>
                  <a:gd name="connsiteX2" fmla="*/ 5008 w 368263"/>
                  <a:gd name="connsiteY2" fmla="*/ 212942 h 225063"/>
                  <a:gd name="connsiteX3" fmla="*/ 92690 w 368263"/>
                  <a:gd name="connsiteY3" fmla="*/ 62630 h 225063"/>
                  <a:gd name="connsiteX4" fmla="*/ 230477 w 368263"/>
                  <a:gd name="connsiteY4" fmla="*/ 37578 h 225063"/>
                  <a:gd name="connsiteX5" fmla="*/ 305633 w 368263"/>
                  <a:gd name="connsiteY5" fmla="*/ 0 h 225063"/>
                  <a:gd name="connsiteX6" fmla="*/ 305633 w 368263"/>
                  <a:gd name="connsiteY6" fmla="*/ 0 h 225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263" h="225063">
                    <a:moveTo>
                      <a:pt x="368263" y="187890"/>
                    </a:moveTo>
                    <a:cubicBezTo>
                      <a:pt x="335904" y="198328"/>
                      <a:pt x="303546" y="208767"/>
                      <a:pt x="243003" y="212942"/>
                    </a:cubicBezTo>
                    <a:cubicBezTo>
                      <a:pt x="182460" y="217117"/>
                      <a:pt x="30060" y="237994"/>
                      <a:pt x="5008" y="212942"/>
                    </a:cubicBezTo>
                    <a:cubicBezTo>
                      <a:pt x="-20044" y="187890"/>
                      <a:pt x="55112" y="91857"/>
                      <a:pt x="92690" y="62630"/>
                    </a:cubicBezTo>
                    <a:cubicBezTo>
                      <a:pt x="130268" y="33403"/>
                      <a:pt x="194987" y="48016"/>
                      <a:pt x="230477" y="37578"/>
                    </a:cubicBezTo>
                    <a:cubicBezTo>
                      <a:pt x="265967" y="27140"/>
                      <a:pt x="305633" y="0"/>
                      <a:pt x="305633" y="0"/>
                    </a:cubicBezTo>
                    <a:lnTo>
                      <a:pt x="305633" y="0"/>
                    </a:lnTo>
                  </a:path>
                </a:pathLst>
              </a:custGeom>
              <a:solidFill>
                <a:sysClr val="windowText" lastClr="00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272" name="Group 2271">
                <a:extLst>
                  <a:ext uri="{FF2B5EF4-FFF2-40B4-BE49-F238E27FC236}">
                    <a16:creationId xmlns="" xmlns:a16="http://schemas.microsoft.com/office/drawing/2014/main" id="{5D048A67-A8F1-462D-B6A8-5599FE518642}"/>
                  </a:ext>
                </a:extLst>
              </p:cNvPr>
              <p:cNvGrpSpPr/>
              <p:nvPr/>
            </p:nvGrpSpPr>
            <p:grpSpPr>
              <a:xfrm flipH="1">
                <a:off x="989590" y="1930644"/>
                <a:ext cx="953693" cy="829651"/>
                <a:chOff x="2983087" y="2216852"/>
                <a:chExt cx="1444400" cy="1172939"/>
              </a:xfrm>
              <a:solidFill>
                <a:sysClr val="window" lastClr="FFFFFF"/>
              </a:solidFill>
            </p:grpSpPr>
            <p:sp>
              <p:nvSpPr>
                <p:cNvPr id="2273" name="Freeform: Shape 866">
                  <a:extLst>
                    <a:ext uri="{FF2B5EF4-FFF2-40B4-BE49-F238E27FC236}">
                      <a16:creationId xmlns="" xmlns:a16="http://schemas.microsoft.com/office/drawing/2014/main" id="{72DD5126-E378-42A3-90D0-37B1F6C47621}"/>
                    </a:ext>
                  </a:extLst>
                </p:cNvPr>
                <p:cNvSpPr/>
                <p:nvPr/>
              </p:nvSpPr>
              <p:spPr>
                <a:xfrm rot="21283896">
                  <a:off x="3916117" y="2237268"/>
                  <a:ext cx="451392" cy="145348"/>
                </a:xfrm>
                <a:custGeom>
                  <a:avLst/>
                  <a:gdLst>
                    <a:gd name="connsiteX0" fmla="*/ 0 w 187890"/>
                    <a:gd name="connsiteY0" fmla="*/ 0 h 87869"/>
                    <a:gd name="connsiteX1" fmla="*/ 125260 w 187890"/>
                    <a:gd name="connsiteY1" fmla="*/ 87682 h 87869"/>
                    <a:gd name="connsiteX2" fmla="*/ 187890 w 187890"/>
                    <a:gd name="connsiteY2" fmla="*/ 25052 h 87869"/>
                    <a:gd name="connsiteX3" fmla="*/ 187890 w 187890"/>
                    <a:gd name="connsiteY3" fmla="*/ 25052 h 87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7890" h="87869">
                      <a:moveTo>
                        <a:pt x="0" y="0"/>
                      </a:moveTo>
                      <a:cubicBezTo>
                        <a:pt x="41753" y="29227"/>
                        <a:pt x="93945" y="83507"/>
                        <a:pt x="125260" y="87682"/>
                      </a:cubicBezTo>
                      <a:cubicBezTo>
                        <a:pt x="156575" y="91857"/>
                        <a:pt x="187890" y="25052"/>
                        <a:pt x="187890" y="25052"/>
                      </a:cubicBezTo>
                      <a:lnTo>
                        <a:pt x="187890" y="25052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74" name="Freeform: Shape 867">
                  <a:extLst>
                    <a:ext uri="{FF2B5EF4-FFF2-40B4-BE49-F238E27FC236}">
                      <a16:creationId xmlns="" xmlns:a16="http://schemas.microsoft.com/office/drawing/2014/main" id="{6288DB0B-F94F-43ED-B7CC-BF11FB338C3B}"/>
                    </a:ext>
                  </a:extLst>
                </p:cNvPr>
                <p:cNvSpPr/>
                <p:nvPr/>
              </p:nvSpPr>
              <p:spPr>
                <a:xfrm>
                  <a:off x="2983087" y="2216852"/>
                  <a:ext cx="1444400" cy="1172939"/>
                </a:xfrm>
                <a:custGeom>
                  <a:avLst/>
                  <a:gdLst>
                    <a:gd name="connsiteX0" fmla="*/ 10162 w 1444400"/>
                    <a:gd name="connsiteY0" fmla="*/ 664012 h 1172939"/>
                    <a:gd name="connsiteX1" fmla="*/ 385943 w 1444400"/>
                    <a:gd name="connsiteY1" fmla="*/ 463595 h 1172939"/>
                    <a:gd name="connsiteX2" fmla="*/ 724146 w 1444400"/>
                    <a:gd name="connsiteY2" fmla="*/ 200549 h 1172939"/>
                    <a:gd name="connsiteX3" fmla="*/ 912036 w 1444400"/>
                    <a:gd name="connsiteY3" fmla="*/ 50237 h 1172939"/>
                    <a:gd name="connsiteX4" fmla="*/ 1087400 w 1444400"/>
                    <a:gd name="connsiteY4" fmla="*/ 132 h 1172939"/>
                    <a:gd name="connsiteX5" fmla="*/ 1250239 w 1444400"/>
                    <a:gd name="connsiteY5" fmla="*/ 37711 h 1172939"/>
                    <a:gd name="connsiteX6" fmla="*/ 1438129 w 1444400"/>
                    <a:gd name="connsiteY6" fmla="*/ 100341 h 1172939"/>
                    <a:gd name="connsiteX7" fmla="*/ 1362973 w 1444400"/>
                    <a:gd name="connsiteY7" fmla="*/ 513700 h 1172939"/>
                    <a:gd name="connsiteX8" fmla="*/ 1012244 w 1444400"/>
                    <a:gd name="connsiteY8" fmla="*/ 776746 h 1172939"/>
                    <a:gd name="connsiteX9" fmla="*/ 749198 w 1444400"/>
                    <a:gd name="connsiteY9" fmla="*/ 826850 h 1172939"/>
                    <a:gd name="connsiteX10" fmla="*/ 60266 w 1444400"/>
                    <a:gd name="connsiteY10" fmla="*/ 764220 h 1172939"/>
                    <a:gd name="connsiteX11" fmla="*/ 35214 w 1444400"/>
                    <a:gd name="connsiteY11" fmla="*/ 751694 h 1172939"/>
                    <a:gd name="connsiteX12" fmla="*/ 60266 w 1444400"/>
                    <a:gd name="connsiteY12" fmla="*/ 839376 h 1172939"/>
                    <a:gd name="connsiteX13" fmla="*/ 185526 w 1444400"/>
                    <a:gd name="connsiteY13" fmla="*/ 839376 h 1172939"/>
                    <a:gd name="connsiteX14" fmla="*/ 335839 w 1444400"/>
                    <a:gd name="connsiteY14" fmla="*/ 1064845 h 1172939"/>
                    <a:gd name="connsiteX15" fmla="*/ 598885 w 1444400"/>
                    <a:gd name="connsiteY15" fmla="*/ 1152527 h 1172939"/>
                    <a:gd name="connsiteX16" fmla="*/ 724146 w 1444400"/>
                    <a:gd name="connsiteY16" fmla="*/ 1165053 h 1172939"/>
                    <a:gd name="connsiteX17" fmla="*/ 861932 w 1444400"/>
                    <a:gd name="connsiteY17" fmla="*/ 1052319 h 1172939"/>
                    <a:gd name="connsiteX18" fmla="*/ 874458 w 1444400"/>
                    <a:gd name="connsiteY18" fmla="*/ 939585 h 1172939"/>
                    <a:gd name="connsiteX19" fmla="*/ 699094 w 1444400"/>
                    <a:gd name="connsiteY19" fmla="*/ 851902 h 1172939"/>
                    <a:gd name="connsiteX20" fmla="*/ 611411 w 1444400"/>
                    <a:gd name="connsiteY20" fmla="*/ 801798 h 1172939"/>
                    <a:gd name="connsiteX21" fmla="*/ 611411 w 1444400"/>
                    <a:gd name="connsiteY21" fmla="*/ 801798 h 1172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444400" h="1172939">
                      <a:moveTo>
                        <a:pt x="10162" y="664012"/>
                      </a:moveTo>
                      <a:cubicBezTo>
                        <a:pt x="138554" y="602425"/>
                        <a:pt x="266946" y="540839"/>
                        <a:pt x="385943" y="463595"/>
                      </a:cubicBezTo>
                      <a:cubicBezTo>
                        <a:pt x="504940" y="386351"/>
                        <a:pt x="636464" y="269442"/>
                        <a:pt x="724146" y="200549"/>
                      </a:cubicBezTo>
                      <a:cubicBezTo>
                        <a:pt x="811828" y="131656"/>
                        <a:pt x="851494" y="83640"/>
                        <a:pt x="912036" y="50237"/>
                      </a:cubicBezTo>
                      <a:cubicBezTo>
                        <a:pt x="972578" y="16834"/>
                        <a:pt x="1031033" y="2220"/>
                        <a:pt x="1087400" y="132"/>
                      </a:cubicBezTo>
                      <a:cubicBezTo>
                        <a:pt x="1143767" y="-1956"/>
                        <a:pt x="1191784" y="21010"/>
                        <a:pt x="1250239" y="37711"/>
                      </a:cubicBezTo>
                      <a:cubicBezTo>
                        <a:pt x="1308694" y="54412"/>
                        <a:pt x="1419340" y="21009"/>
                        <a:pt x="1438129" y="100341"/>
                      </a:cubicBezTo>
                      <a:cubicBezTo>
                        <a:pt x="1456918" y="179673"/>
                        <a:pt x="1433954" y="400966"/>
                        <a:pt x="1362973" y="513700"/>
                      </a:cubicBezTo>
                      <a:cubicBezTo>
                        <a:pt x="1291992" y="626434"/>
                        <a:pt x="1114540" y="724554"/>
                        <a:pt x="1012244" y="776746"/>
                      </a:cubicBezTo>
                      <a:cubicBezTo>
                        <a:pt x="909948" y="828938"/>
                        <a:pt x="907861" y="828938"/>
                        <a:pt x="749198" y="826850"/>
                      </a:cubicBezTo>
                      <a:cubicBezTo>
                        <a:pt x="590535" y="824762"/>
                        <a:pt x="60266" y="764220"/>
                        <a:pt x="60266" y="764220"/>
                      </a:cubicBezTo>
                      <a:cubicBezTo>
                        <a:pt x="-58731" y="751694"/>
                        <a:pt x="35214" y="739168"/>
                        <a:pt x="35214" y="751694"/>
                      </a:cubicBezTo>
                      <a:cubicBezTo>
                        <a:pt x="35214" y="764220"/>
                        <a:pt x="35214" y="824762"/>
                        <a:pt x="60266" y="839376"/>
                      </a:cubicBezTo>
                      <a:cubicBezTo>
                        <a:pt x="85318" y="853990"/>
                        <a:pt x="139597" y="801798"/>
                        <a:pt x="185526" y="839376"/>
                      </a:cubicBezTo>
                      <a:cubicBezTo>
                        <a:pt x="231455" y="876954"/>
                        <a:pt x="266946" y="1012653"/>
                        <a:pt x="335839" y="1064845"/>
                      </a:cubicBezTo>
                      <a:cubicBezTo>
                        <a:pt x="404732" y="1117037"/>
                        <a:pt x="534167" y="1135826"/>
                        <a:pt x="598885" y="1152527"/>
                      </a:cubicBezTo>
                      <a:cubicBezTo>
                        <a:pt x="663603" y="1169228"/>
                        <a:pt x="680305" y="1181754"/>
                        <a:pt x="724146" y="1165053"/>
                      </a:cubicBezTo>
                      <a:cubicBezTo>
                        <a:pt x="767987" y="1148352"/>
                        <a:pt x="836880" y="1089897"/>
                        <a:pt x="861932" y="1052319"/>
                      </a:cubicBezTo>
                      <a:cubicBezTo>
                        <a:pt x="886984" y="1014741"/>
                        <a:pt x="901598" y="972988"/>
                        <a:pt x="874458" y="939585"/>
                      </a:cubicBezTo>
                      <a:cubicBezTo>
                        <a:pt x="847318" y="906182"/>
                        <a:pt x="742935" y="874867"/>
                        <a:pt x="699094" y="851902"/>
                      </a:cubicBezTo>
                      <a:cubicBezTo>
                        <a:pt x="655253" y="828938"/>
                        <a:pt x="611411" y="801798"/>
                        <a:pt x="611411" y="801798"/>
                      </a:cubicBezTo>
                      <a:lnTo>
                        <a:pt x="611411" y="801798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75" name="Freeform: Shape 868">
                  <a:extLst>
                    <a:ext uri="{FF2B5EF4-FFF2-40B4-BE49-F238E27FC236}">
                      <a16:creationId xmlns="" xmlns:a16="http://schemas.microsoft.com/office/drawing/2014/main" id="{3A3B1C54-4E6D-40A6-B541-1C619CDB781B}"/>
                    </a:ext>
                  </a:extLst>
                </p:cNvPr>
                <p:cNvSpPr/>
                <p:nvPr/>
              </p:nvSpPr>
              <p:spPr>
                <a:xfrm rot="20857575">
                  <a:off x="3612449" y="2419044"/>
                  <a:ext cx="810045" cy="205709"/>
                </a:xfrm>
                <a:custGeom>
                  <a:avLst/>
                  <a:gdLst>
                    <a:gd name="connsiteX0" fmla="*/ 0 w 187890"/>
                    <a:gd name="connsiteY0" fmla="*/ 0 h 87869"/>
                    <a:gd name="connsiteX1" fmla="*/ 125260 w 187890"/>
                    <a:gd name="connsiteY1" fmla="*/ 87682 h 87869"/>
                    <a:gd name="connsiteX2" fmla="*/ 187890 w 187890"/>
                    <a:gd name="connsiteY2" fmla="*/ 25052 h 87869"/>
                    <a:gd name="connsiteX3" fmla="*/ 187890 w 187890"/>
                    <a:gd name="connsiteY3" fmla="*/ 25052 h 87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7890" h="87869">
                      <a:moveTo>
                        <a:pt x="0" y="0"/>
                      </a:moveTo>
                      <a:cubicBezTo>
                        <a:pt x="41753" y="29227"/>
                        <a:pt x="93945" y="83507"/>
                        <a:pt x="125260" y="87682"/>
                      </a:cubicBezTo>
                      <a:cubicBezTo>
                        <a:pt x="156575" y="91857"/>
                        <a:pt x="187890" y="25052"/>
                        <a:pt x="187890" y="25052"/>
                      </a:cubicBezTo>
                      <a:lnTo>
                        <a:pt x="187890" y="25052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76" name="Freeform: Shape 869">
                  <a:extLst>
                    <a:ext uri="{FF2B5EF4-FFF2-40B4-BE49-F238E27FC236}">
                      <a16:creationId xmlns="" xmlns:a16="http://schemas.microsoft.com/office/drawing/2014/main" id="{0401D049-19C0-4D3C-8123-EA7B773AD593}"/>
                    </a:ext>
                  </a:extLst>
                </p:cNvPr>
                <p:cNvSpPr/>
                <p:nvPr/>
              </p:nvSpPr>
              <p:spPr>
                <a:xfrm>
                  <a:off x="3007639" y="2492679"/>
                  <a:ext cx="725117" cy="475989"/>
                </a:xfrm>
                <a:custGeom>
                  <a:avLst/>
                  <a:gdLst>
                    <a:gd name="connsiteX0" fmla="*/ 725117 w 725117"/>
                    <a:gd name="connsiteY0" fmla="*/ 0 h 475989"/>
                    <a:gd name="connsiteX1" fmla="*/ 512175 w 725117"/>
                    <a:gd name="connsiteY1" fmla="*/ 162839 h 475989"/>
                    <a:gd name="connsiteX2" fmla="*/ 361862 w 725117"/>
                    <a:gd name="connsiteY2" fmla="*/ 237995 h 475989"/>
                    <a:gd name="connsiteX3" fmla="*/ 161446 w 725117"/>
                    <a:gd name="connsiteY3" fmla="*/ 375781 h 475989"/>
                    <a:gd name="connsiteX4" fmla="*/ 11134 w 725117"/>
                    <a:gd name="connsiteY4" fmla="*/ 425885 h 475989"/>
                    <a:gd name="connsiteX5" fmla="*/ 11134 w 725117"/>
                    <a:gd name="connsiteY5" fmla="*/ 475989 h 475989"/>
                    <a:gd name="connsiteX6" fmla="*/ 11134 w 725117"/>
                    <a:gd name="connsiteY6" fmla="*/ 475989 h 47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117" h="475989">
                      <a:moveTo>
                        <a:pt x="725117" y="0"/>
                      </a:moveTo>
                      <a:cubicBezTo>
                        <a:pt x="648917" y="61586"/>
                        <a:pt x="572718" y="123173"/>
                        <a:pt x="512175" y="162839"/>
                      </a:cubicBezTo>
                      <a:cubicBezTo>
                        <a:pt x="451632" y="202505"/>
                        <a:pt x="420317" y="202505"/>
                        <a:pt x="361862" y="237995"/>
                      </a:cubicBezTo>
                      <a:cubicBezTo>
                        <a:pt x="303407" y="273485"/>
                        <a:pt x="219901" y="344466"/>
                        <a:pt x="161446" y="375781"/>
                      </a:cubicBezTo>
                      <a:cubicBezTo>
                        <a:pt x="102991" y="407096"/>
                        <a:pt x="36186" y="409184"/>
                        <a:pt x="11134" y="425885"/>
                      </a:cubicBezTo>
                      <a:cubicBezTo>
                        <a:pt x="-13918" y="442586"/>
                        <a:pt x="11134" y="475989"/>
                        <a:pt x="11134" y="475989"/>
                      </a:cubicBezTo>
                      <a:lnTo>
                        <a:pt x="11134" y="475989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77" name="Freeform: Shape 870">
                  <a:extLst>
                    <a:ext uri="{FF2B5EF4-FFF2-40B4-BE49-F238E27FC236}">
                      <a16:creationId xmlns="" xmlns:a16="http://schemas.microsoft.com/office/drawing/2014/main" id="{343CD4E1-8B3F-44EB-8E3E-C34AD676CF74}"/>
                    </a:ext>
                  </a:extLst>
                </p:cNvPr>
                <p:cNvSpPr/>
                <p:nvPr/>
              </p:nvSpPr>
              <p:spPr>
                <a:xfrm>
                  <a:off x="3995803" y="2592888"/>
                  <a:ext cx="325676" cy="175364"/>
                </a:xfrm>
                <a:custGeom>
                  <a:avLst/>
                  <a:gdLst>
                    <a:gd name="connsiteX0" fmla="*/ 0 w 325676"/>
                    <a:gd name="connsiteY0" fmla="*/ 0 h 175364"/>
                    <a:gd name="connsiteX1" fmla="*/ 212942 w 325676"/>
                    <a:gd name="connsiteY1" fmla="*/ 137786 h 175364"/>
                    <a:gd name="connsiteX2" fmla="*/ 325676 w 325676"/>
                    <a:gd name="connsiteY2" fmla="*/ 175364 h 175364"/>
                    <a:gd name="connsiteX3" fmla="*/ 325676 w 325676"/>
                    <a:gd name="connsiteY3" fmla="*/ 175364 h 175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5676" h="175364">
                      <a:moveTo>
                        <a:pt x="0" y="0"/>
                      </a:moveTo>
                      <a:cubicBezTo>
                        <a:pt x="79331" y="54279"/>
                        <a:pt x="158663" y="108559"/>
                        <a:pt x="212942" y="137786"/>
                      </a:cubicBezTo>
                      <a:cubicBezTo>
                        <a:pt x="267221" y="167013"/>
                        <a:pt x="325676" y="175364"/>
                        <a:pt x="325676" y="175364"/>
                      </a:cubicBezTo>
                      <a:lnTo>
                        <a:pt x="325676" y="175364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78" name="Freeform: Shape 871">
                  <a:extLst>
                    <a:ext uri="{FF2B5EF4-FFF2-40B4-BE49-F238E27FC236}">
                      <a16:creationId xmlns="" xmlns:a16="http://schemas.microsoft.com/office/drawing/2014/main" id="{E1A276C6-163F-4D28-ADBA-0D4343DBA699}"/>
                    </a:ext>
                  </a:extLst>
                </p:cNvPr>
                <p:cNvSpPr/>
                <p:nvPr/>
              </p:nvSpPr>
              <p:spPr>
                <a:xfrm rot="21304362">
                  <a:off x="3795386" y="2514600"/>
                  <a:ext cx="414294" cy="353808"/>
                </a:xfrm>
                <a:custGeom>
                  <a:avLst/>
                  <a:gdLst>
                    <a:gd name="connsiteX0" fmla="*/ 0 w 414294"/>
                    <a:gd name="connsiteY0" fmla="*/ 0 h 353808"/>
                    <a:gd name="connsiteX1" fmla="*/ 75156 w 414294"/>
                    <a:gd name="connsiteY1" fmla="*/ 137786 h 353808"/>
                    <a:gd name="connsiteX2" fmla="*/ 375781 w 414294"/>
                    <a:gd name="connsiteY2" fmla="*/ 338202 h 353808"/>
                    <a:gd name="connsiteX3" fmla="*/ 400833 w 414294"/>
                    <a:gd name="connsiteY3" fmla="*/ 325676 h 35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4294" h="353808">
                      <a:moveTo>
                        <a:pt x="0" y="0"/>
                      </a:moveTo>
                      <a:cubicBezTo>
                        <a:pt x="6263" y="40709"/>
                        <a:pt x="12526" y="81419"/>
                        <a:pt x="75156" y="137786"/>
                      </a:cubicBezTo>
                      <a:cubicBezTo>
                        <a:pt x="137786" y="194153"/>
                        <a:pt x="321502" y="306887"/>
                        <a:pt x="375781" y="338202"/>
                      </a:cubicBezTo>
                      <a:cubicBezTo>
                        <a:pt x="430061" y="369517"/>
                        <a:pt x="415447" y="347596"/>
                        <a:pt x="400833" y="325676"/>
                      </a:cubicBez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79" name="Freeform: Shape 872">
                  <a:extLst>
                    <a:ext uri="{FF2B5EF4-FFF2-40B4-BE49-F238E27FC236}">
                      <a16:creationId xmlns="" xmlns:a16="http://schemas.microsoft.com/office/drawing/2014/main" id="{C99E03F9-753E-4F5D-8452-B8D897BCB621}"/>
                    </a:ext>
                  </a:extLst>
                </p:cNvPr>
                <p:cNvSpPr/>
                <p:nvPr/>
              </p:nvSpPr>
              <p:spPr>
                <a:xfrm>
                  <a:off x="3394553" y="2714610"/>
                  <a:ext cx="613776" cy="279111"/>
                </a:xfrm>
                <a:custGeom>
                  <a:avLst/>
                  <a:gdLst>
                    <a:gd name="connsiteX0" fmla="*/ 0 w 613776"/>
                    <a:gd name="connsiteY0" fmla="*/ 16064 h 279111"/>
                    <a:gd name="connsiteX1" fmla="*/ 200417 w 613776"/>
                    <a:gd name="connsiteY1" fmla="*/ 28590 h 279111"/>
                    <a:gd name="connsiteX2" fmla="*/ 613776 w 613776"/>
                    <a:gd name="connsiteY2" fmla="*/ 279111 h 279111"/>
                    <a:gd name="connsiteX3" fmla="*/ 613776 w 613776"/>
                    <a:gd name="connsiteY3" fmla="*/ 279111 h 27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3776" h="279111">
                      <a:moveTo>
                        <a:pt x="0" y="16064"/>
                      </a:moveTo>
                      <a:cubicBezTo>
                        <a:pt x="49060" y="406"/>
                        <a:pt x="98121" y="-15251"/>
                        <a:pt x="200417" y="28590"/>
                      </a:cubicBezTo>
                      <a:cubicBezTo>
                        <a:pt x="302713" y="72431"/>
                        <a:pt x="613776" y="279111"/>
                        <a:pt x="613776" y="279111"/>
                      </a:cubicBezTo>
                      <a:lnTo>
                        <a:pt x="613776" y="279111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0" name="Freeform: Shape 873">
                  <a:extLst>
                    <a:ext uri="{FF2B5EF4-FFF2-40B4-BE49-F238E27FC236}">
                      <a16:creationId xmlns="" xmlns:a16="http://schemas.microsoft.com/office/drawing/2014/main" id="{02FB34A3-A297-4AED-8ADB-9028DC2CC891}"/>
                    </a:ext>
                  </a:extLst>
                </p:cNvPr>
                <p:cNvSpPr/>
                <p:nvPr/>
              </p:nvSpPr>
              <p:spPr>
                <a:xfrm>
                  <a:off x="3344451" y="2811601"/>
                  <a:ext cx="325676" cy="219702"/>
                </a:xfrm>
                <a:custGeom>
                  <a:avLst/>
                  <a:gdLst>
                    <a:gd name="connsiteX0" fmla="*/ 0 w 325677"/>
                    <a:gd name="connsiteY0" fmla="*/ 19285 h 219702"/>
                    <a:gd name="connsiteX1" fmla="*/ 187891 w 325677"/>
                    <a:gd name="connsiteY1" fmla="*/ 19285 h 219702"/>
                    <a:gd name="connsiteX2" fmla="*/ 325677 w 325677"/>
                    <a:gd name="connsiteY2" fmla="*/ 219702 h 219702"/>
                    <a:gd name="connsiteX3" fmla="*/ 325677 w 325677"/>
                    <a:gd name="connsiteY3" fmla="*/ 219702 h 219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5677" h="219702">
                      <a:moveTo>
                        <a:pt x="0" y="19285"/>
                      </a:moveTo>
                      <a:cubicBezTo>
                        <a:pt x="66806" y="2583"/>
                        <a:pt x="133612" y="-14118"/>
                        <a:pt x="187891" y="19285"/>
                      </a:cubicBezTo>
                      <a:cubicBezTo>
                        <a:pt x="242170" y="52688"/>
                        <a:pt x="325677" y="219702"/>
                        <a:pt x="325677" y="219702"/>
                      </a:cubicBezTo>
                      <a:lnTo>
                        <a:pt x="325677" y="219702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1" name="Freeform: Shape 874">
                  <a:extLst>
                    <a:ext uri="{FF2B5EF4-FFF2-40B4-BE49-F238E27FC236}">
                      <a16:creationId xmlns="" xmlns:a16="http://schemas.microsoft.com/office/drawing/2014/main" id="{205F2442-01E9-4358-AED8-025089DD5558}"/>
                    </a:ext>
                  </a:extLst>
                </p:cNvPr>
                <p:cNvSpPr/>
                <p:nvPr/>
              </p:nvSpPr>
              <p:spPr>
                <a:xfrm>
                  <a:off x="3181612" y="3031299"/>
                  <a:ext cx="384548" cy="95567"/>
                </a:xfrm>
                <a:custGeom>
                  <a:avLst/>
                  <a:gdLst>
                    <a:gd name="connsiteX0" fmla="*/ 400833 w 400833"/>
                    <a:gd name="connsiteY0" fmla="*/ 12526 h 120620"/>
                    <a:gd name="connsiteX1" fmla="*/ 363255 w 400833"/>
                    <a:gd name="connsiteY1" fmla="*/ 100208 h 120620"/>
                    <a:gd name="connsiteX2" fmla="*/ 212942 w 400833"/>
                    <a:gd name="connsiteY2" fmla="*/ 112734 h 120620"/>
                    <a:gd name="connsiteX3" fmla="*/ 0 w 400833"/>
                    <a:gd name="connsiteY3" fmla="*/ 0 h 120620"/>
                    <a:gd name="connsiteX4" fmla="*/ 0 w 400833"/>
                    <a:gd name="connsiteY4" fmla="*/ 0 h 120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833" h="120620">
                      <a:moveTo>
                        <a:pt x="400833" y="12526"/>
                      </a:moveTo>
                      <a:cubicBezTo>
                        <a:pt x="397701" y="48016"/>
                        <a:pt x="394570" y="83507"/>
                        <a:pt x="363255" y="100208"/>
                      </a:cubicBezTo>
                      <a:cubicBezTo>
                        <a:pt x="331940" y="116909"/>
                        <a:pt x="273484" y="129435"/>
                        <a:pt x="212942" y="112734"/>
                      </a:cubicBezTo>
                      <a:cubicBezTo>
                        <a:pt x="152399" y="96033"/>
                        <a:pt x="0" y="0"/>
                        <a:pt x="0" y="0"/>
                      </a:cubicBezTo>
                      <a:lnTo>
                        <a:pt x="0" y="0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2" name="Freeform: Shape 875">
                  <a:extLst>
                    <a:ext uri="{FF2B5EF4-FFF2-40B4-BE49-F238E27FC236}">
                      <a16:creationId xmlns="" xmlns:a16="http://schemas.microsoft.com/office/drawing/2014/main" id="{F770DDF9-0BB9-4BCE-8D57-754D223D2642}"/>
                    </a:ext>
                  </a:extLst>
                </p:cNvPr>
                <p:cNvSpPr/>
                <p:nvPr/>
              </p:nvSpPr>
              <p:spPr>
                <a:xfrm>
                  <a:off x="3500529" y="3131507"/>
                  <a:ext cx="243580" cy="254868"/>
                </a:xfrm>
                <a:custGeom>
                  <a:avLst/>
                  <a:gdLst>
                    <a:gd name="connsiteX0" fmla="*/ 19285 w 243580"/>
                    <a:gd name="connsiteY0" fmla="*/ 0 h 254868"/>
                    <a:gd name="connsiteX1" fmla="*/ 19285 w 243580"/>
                    <a:gd name="connsiteY1" fmla="*/ 62630 h 254868"/>
                    <a:gd name="connsiteX2" fmla="*/ 219701 w 243580"/>
                    <a:gd name="connsiteY2" fmla="*/ 237994 h 254868"/>
                    <a:gd name="connsiteX3" fmla="*/ 232227 w 243580"/>
                    <a:gd name="connsiteY3" fmla="*/ 237994 h 25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3580" h="254868">
                      <a:moveTo>
                        <a:pt x="19285" y="0"/>
                      </a:moveTo>
                      <a:cubicBezTo>
                        <a:pt x="2583" y="11482"/>
                        <a:pt x="-14118" y="22964"/>
                        <a:pt x="19285" y="62630"/>
                      </a:cubicBezTo>
                      <a:cubicBezTo>
                        <a:pt x="52688" y="102296"/>
                        <a:pt x="219701" y="237994"/>
                        <a:pt x="219701" y="237994"/>
                      </a:cubicBezTo>
                      <a:cubicBezTo>
                        <a:pt x="255191" y="267221"/>
                        <a:pt x="243709" y="252607"/>
                        <a:pt x="232227" y="237994"/>
                      </a:cubicBez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3" name="Freeform: Shape 877">
                  <a:extLst>
                    <a:ext uri="{FF2B5EF4-FFF2-40B4-BE49-F238E27FC236}">
                      <a16:creationId xmlns="" xmlns:a16="http://schemas.microsoft.com/office/drawing/2014/main" id="{5FBA8285-A679-4D28-A2A3-06231763CA25}"/>
                    </a:ext>
                  </a:extLst>
                </p:cNvPr>
                <p:cNvSpPr/>
                <p:nvPr/>
              </p:nvSpPr>
              <p:spPr>
                <a:xfrm>
                  <a:off x="3355865" y="3106455"/>
                  <a:ext cx="38688" cy="200416"/>
                </a:xfrm>
                <a:custGeom>
                  <a:avLst/>
                  <a:gdLst>
                    <a:gd name="connsiteX0" fmla="*/ 13636 w 38688"/>
                    <a:gd name="connsiteY0" fmla="*/ 0 h 200416"/>
                    <a:gd name="connsiteX1" fmla="*/ 1110 w 38688"/>
                    <a:gd name="connsiteY1" fmla="*/ 75156 h 200416"/>
                    <a:gd name="connsiteX2" fmla="*/ 38688 w 38688"/>
                    <a:gd name="connsiteY2" fmla="*/ 200416 h 200416"/>
                    <a:gd name="connsiteX3" fmla="*/ 38688 w 38688"/>
                    <a:gd name="connsiteY3" fmla="*/ 200416 h 20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688" h="200416">
                      <a:moveTo>
                        <a:pt x="13636" y="0"/>
                      </a:moveTo>
                      <a:cubicBezTo>
                        <a:pt x="5285" y="20876"/>
                        <a:pt x="-3065" y="41753"/>
                        <a:pt x="1110" y="75156"/>
                      </a:cubicBezTo>
                      <a:cubicBezTo>
                        <a:pt x="5285" y="108559"/>
                        <a:pt x="38688" y="200416"/>
                        <a:pt x="38688" y="200416"/>
                      </a:cubicBezTo>
                      <a:lnTo>
                        <a:pt x="38688" y="200416"/>
                      </a:lnTo>
                    </a:path>
                  </a:pathLst>
                </a:custGeom>
                <a:grpFill/>
                <a:ln w="254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4" name="Freeform: Shape 878">
                  <a:extLst>
                    <a:ext uri="{FF2B5EF4-FFF2-40B4-BE49-F238E27FC236}">
                      <a16:creationId xmlns="" xmlns:a16="http://schemas.microsoft.com/office/drawing/2014/main" id="{B72ED382-24B9-473D-9F31-6DF8A37A4E0E}"/>
                    </a:ext>
                  </a:extLst>
                </p:cNvPr>
                <p:cNvSpPr/>
                <p:nvPr/>
              </p:nvSpPr>
              <p:spPr>
                <a:xfrm rot="21297771">
                  <a:off x="3581401" y="2235381"/>
                  <a:ext cx="407384" cy="279219"/>
                </a:xfrm>
                <a:custGeom>
                  <a:avLst/>
                  <a:gdLst>
                    <a:gd name="connsiteX0" fmla="*/ 212943 w 212943"/>
                    <a:gd name="connsiteY0" fmla="*/ 0 h 131263"/>
                    <a:gd name="connsiteX1" fmla="*/ 75157 w 212943"/>
                    <a:gd name="connsiteY1" fmla="*/ 125260 h 131263"/>
                    <a:gd name="connsiteX2" fmla="*/ 0 w 212943"/>
                    <a:gd name="connsiteY2" fmla="*/ 112734 h 131263"/>
                    <a:gd name="connsiteX3" fmla="*/ 0 w 212943"/>
                    <a:gd name="connsiteY3" fmla="*/ 112734 h 131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943" h="131263">
                      <a:moveTo>
                        <a:pt x="212943" y="0"/>
                      </a:moveTo>
                      <a:cubicBezTo>
                        <a:pt x="161795" y="53235"/>
                        <a:pt x="110647" y="106471"/>
                        <a:pt x="75157" y="125260"/>
                      </a:cubicBezTo>
                      <a:cubicBezTo>
                        <a:pt x="39667" y="144049"/>
                        <a:pt x="0" y="112734"/>
                        <a:pt x="0" y="112734"/>
                      </a:cubicBezTo>
                      <a:lnTo>
                        <a:pt x="0" y="112734"/>
                      </a:lnTo>
                    </a:path>
                  </a:pathLst>
                </a:custGeom>
                <a:solidFill>
                  <a:sysClr val="windowText" lastClr="000000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92" name="Group 1691">
              <a:extLst>
                <a:ext uri="{FF2B5EF4-FFF2-40B4-BE49-F238E27FC236}">
                  <a16:creationId xmlns="" xmlns:a16="http://schemas.microsoft.com/office/drawing/2014/main" id="{5B41252E-16EF-4AFB-9BAF-D1038153DF96}"/>
                </a:ext>
              </a:extLst>
            </p:cNvPr>
            <p:cNvGrpSpPr/>
            <p:nvPr/>
          </p:nvGrpSpPr>
          <p:grpSpPr>
            <a:xfrm rot="19528273">
              <a:off x="5178974" y="1478411"/>
              <a:ext cx="687726" cy="1223165"/>
              <a:chOff x="4833644" y="3553508"/>
              <a:chExt cx="430704" cy="704768"/>
            </a:xfrm>
          </p:grpSpPr>
          <p:pic>
            <p:nvPicPr>
              <p:cNvPr id="2243" name="Bilde 56">
                <a:extLst>
                  <a:ext uri="{FF2B5EF4-FFF2-40B4-BE49-F238E27FC236}">
                    <a16:creationId xmlns="" xmlns:a16="http://schemas.microsoft.com/office/drawing/2014/main" id="{607E7809-AB31-485C-9BA5-011394243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Glass/>
                        </a14:imgEffect>
                        <a14:imgEffect>
                          <a14:colorTemperature colorTemp="8800"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479319">
                <a:off x="4833644" y="3553508"/>
                <a:ext cx="430704" cy="704768"/>
              </a:xfrm>
              <a:prstGeom prst="rect">
                <a:avLst/>
              </a:prstGeom>
            </p:spPr>
          </p:pic>
          <p:grpSp>
            <p:nvGrpSpPr>
              <p:cNvPr id="2244" name="Group 2243">
                <a:extLst>
                  <a:ext uri="{FF2B5EF4-FFF2-40B4-BE49-F238E27FC236}">
                    <a16:creationId xmlns="" xmlns:a16="http://schemas.microsoft.com/office/drawing/2014/main" id="{4B504E68-CAC6-4AD7-9CE9-9237A98EA391}"/>
                  </a:ext>
                </a:extLst>
              </p:cNvPr>
              <p:cNvGrpSpPr/>
              <p:nvPr/>
            </p:nvGrpSpPr>
            <p:grpSpPr>
              <a:xfrm rot="1416421">
                <a:off x="5018082" y="3693283"/>
                <a:ext cx="131114" cy="217413"/>
                <a:chOff x="2107428" y="1953270"/>
                <a:chExt cx="312663" cy="536580"/>
              </a:xfrm>
              <a:solidFill>
                <a:sysClr val="windowText" lastClr="000000"/>
              </a:solidFill>
            </p:grpSpPr>
            <p:grpSp>
              <p:nvGrpSpPr>
                <p:cNvPr id="2245" name="Group 2244">
                  <a:extLst>
                    <a:ext uri="{FF2B5EF4-FFF2-40B4-BE49-F238E27FC236}">
                      <a16:creationId xmlns="" xmlns:a16="http://schemas.microsoft.com/office/drawing/2014/main" id="{937DACC9-173F-4D1D-818C-93893A24A778}"/>
                    </a:ext>
                  </a:extLst>
                </p:cNvPr>
                <p:cNvGrpSpPr/>
                <p:nvPr/>
              </p:nvGrpSpPr>
              <p:grpSpPr>
                <a:xfrm>
                  <a:off x="2197857" y="1953270"/>
                  <a:ext cx="178572" cy="381337"/>
                  <a:chOff x="2376038" y="4031175"/>
                  <a:chExt cx="299785" cy="459309"/>
                </a:xfrm>
                <a:grpFill/>
              </p:grpSpPr>
              <p:sp>
                <p:nvSpPr>
                  <p:cNvPr id="2264" name="Freeform 151">
                    <a:extLst>
                      <a:ext uri="{FF2B5EF4-FFF2-40B4-BE49-F238E27FC236}">
                        <a16:creationId xmlns="" xmlns:a16="http://schemas.microsoft.com/office/drawing/2014/main" id="{1A40A038-1CF3-4A11-82DF-AA23D3BE13BA}"/>
                      </a:ext>
                    </a:extLst>
                  </p:cNvPr>
                  <p:cNvSpPr/>
                  <p:nvPr/>
                </p:nvSpPr>
                <p:spPr>
                  <a:xfrm>
                    <a:off x="2485191" y="4221126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5" name="Freeform 152">
                    <a:extLst>
                      <a:ext uri="{FF2B5EF4-FFF2-40B4-BE49-F238E27FC236}">
                        <a16:creationId xmlns="" xmlns:a16="http://schemas.microsoft.com/office/drawing/2014/main" id="{4F092861-8D33-4C25-9080-5F37A12CE3BE}"/>
                      </a:ext>
                    </a:extLst>
                  </p:cNvPr>
                  <p:cNvSpPr/>
                  <p:nvPr/>
                </p:nvSpPr>
                <p:spPr>
                  <a:xfrm>
                    <a:off x="2457422" y="4299098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6" name="Freeform 153">
                    <a:extLst>
                      <a:ext uri="{FF2B5EF4-FFF2-40B4-BE49-F238E27FC236}">
                        <a16:creationId xmlns="" xmlns:a16="http://schemas.microsoft.com/office/drawing/2014/main" id="{135BB6AB-0516-45F2-8E37-26B719E77169}"/>
                      </a:ext>
                    </a:extLst>
                  </p:cNvPr>
                  <p:cNvSpPr/>
                  <p:nvPr/>
                </p:nvSpPr>
                <p:spPr>
                  <a:xfrm>
                    <a:off x="2376038" y="4152914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7" name="Freeform 154">
                    <a:extLst>
                      <a:ext uri="{FF2B5EF4-FFF2-40B4-BE49-F238E27FC236}">
                        <a16:creationId xmlns="" xmlns:a16="http://schemas.microsoft.com/office/drawing/2014/main" id="{58DA0ACD-D13F-41FA-B984-B9720E7578C1}"/>
                      </a:ext>
                    </a:extLst>
                  </p:cNvPr>
                  <p:cNvSpPr/>
                  <p:nvPr/>
                </p:nvSpPr>
                <p:spPr>
                  <a:xfrm>
                    <a:off x="2566670" y="4182140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8" name="Freeform 155">
                    <a:extLst>
                      <a:ext uri="{FF2B5EF4-FFF2-40B4-BE49-F238E27FC236}">
                        <a16:creationId xmlns="" xmlns:a16="http://schemas.microsoft.com/office/drawing/2014/main" id="{47626280-8E69-48E7-B26C-58B22F086112}"/>
                      </a:ext>
                    </a:extLst>
                  </p:cNvPr>
                  <p:cNvSpPr/>
                  <p:nvPr/>
                </p:nvSpPr>
                <p:spPr>
                  <a:xfrm>
                    <a:off x="2511999" y="4031175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46" name="Group 2245">
                  <a:extLst>
                    <a:ext uri="{FF2B5EF4-FFF2-40B4-BE49-F238E27FC236}">
                      <a16:creationId xmlns="" xmlns:a16="http://schemas.microsoft.com/office/drawing/2014/main" id="{A27645C0-F127-45DF-B4BE-63EF3393F472}"/>
                    </a:ext>
                  </a:extLst>
                </p:cNvPr>
                <p:cNvGrpSpPr/>
                <p:nvPr/>
              </p:nvGrpSpPr>
              <p:grpSpPr>
                <a:xfrm>
                  <a:off x="2107428" y="2105670"/>
                  <a:ext cx="178572" cy="381337"/>
                  <a:chOff x="2376038" y="4031175"/>
                  <a:chExt cx="299785" cy="459309"/>
                </a:xfrm>
                <a:grpFill/>
              </p:grpSpPr>
              <p:sp>
                <p:nvSpPr>
                  <p:cNvPr id="2259" name="Freeform 146">
                    <a:extLst>
                      <a:ext uri="{FF2B5EF4-FFF2-40B4-BE49-F238E27FC236}">
                        <a16:creationId xmlns="" xmlns:a16="http://schemas.microsoft.com/office/drawing/2014/main" id="{1DD97AEB-D6AC-4C0C-80F5-EE88FB4AD1C8}"/>
                      </a:ext>
                    </a:extLst>
                  </p:cNvPr>
                  <p:cNvSpPr/>
                  <p:nvPr/>
                </p:nvSpPr>
                <p:spPr>
                  <a:xfrm>
                    <a:off x="2485191" y="4221126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0" name="Freeform 147">
                    <a:extLst>
                      <a:ext uri="{FF2B5EF4-FFF2-40B4-BE49-F238E27FC236}">
                        <a16:creationId xmlns="" xmlns:a16="http://schemas.microsoft.com/office/drawing/2014/main" id="{250C9280-B12F-4B17-9A25-AF506CB3AB29}"/>
                      </a:ext>
                    </a:extLst>
                  </p:cNvPr>
                  <p:cNvSpPr/>
                  <p:nvPr/>
                </p:nvSpPr>
                <p:spPr>
                  <a:xfrm>
                    <a:off x="2457422" y="4299098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1" name="Freeform 148">
                    <a:extLst>
                      <a:ext uri="{FF2B5EF4-FFF2-40B4-BE49-F238E27FC236}">
                        <a16:creationId xmlns="" xmlns:a16="http://schemas.microsoft.com/office/drawing/2014/main" id="{B0A12CFB-1806-4F9B-91AD-72EA7591D5AE}"/>
                      </a:ext>
                    </a:extLst>
                  </p:cNvPr>
                  <p:cNvSpPr/>
                  <p:nvPr/>
                </p:nvSpPr>
                <p:spPr>
                  <a:xfrm>
                    <a:off x="2376038" y="4152914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2" name="Freeform 149">
                    <a:extLst>
                      <a:ext uri="{FF2B5EF4-FFF2-40B4-BE49-F238E27FC236}">
                        <a16:creationId xmlns="" xmlns:a16="http://schemas.microsoft.com/office/drawing/2014/main" id="{10CC16E2-AC3D-494E-BEB1-EE7E2E055F20}"/>
                      </a:ext>
                    </a:extLst>
                  </p:cNvPr>
                  <p:cNvSpPr/>
                  <p:nvPr/>
                </p:nvSpPr>
                <p:spPr>
                  <a:xfrm>
                    <a:off x="2566670" y="4182140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63" name="Freeform 150">
                    <a:extLst>
                      <a:ext uri="{FF2B5EF4-FFF2-40B4-BE49-F238E27FC236}">
                        <a16:creationId xmlns="" xmlns:a16="http://schemas.microsoft.com/office/drawing/2014/main" id="{3D2A3D49-F43B-469E-B325-E43FA9BC22F5}"/>
                      </a:ext>
                    </a:extLst>
                  </p:cNvPr>
                  <p:cNvSpPr/>
                  <p:nvPr/>
                </p:nvSpPr>
                <p:spPr>
                  <a:xfrm>
                    <a:off x="2511999" y="4031175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47" name="Group 2246">
                  <a:extLst>
                    <a:ext uri="{FF2B5EF4-FFF2-40B4-BE49-F238E27FC236}">
                      <a16:creationId xmlns="" xmlns:a16="http://schemas.microsoft.com/office/drawing/2014/main" id="{C4D45F68-B0E9-4757-B0DE-C742E138D810}"/>
                    </a:ext>
                  </a:extLst>
                </p:cNvPr>
                <p:cNvGrpSpPr/>
                <p:nvPr/>
              </p:nvGrpSpPr>
              <p:grpSpPr>
                <a:xfrm>
                  <a:off x="2241519" y="2148663"/>
                  <a:ext cx="178572" cy="300081"/>
                  <a:chOff x="2376038" y="4129046"/>
                  <a:chExt cx="299785" cy="361438"/>
                </a:xfrm>
                <a:grpFill/>
              </p:grpSpPr>
              <p:sp>
                <p:nvSpPr>
                  <p:cNvPr id="2254" name="Freeform 141">
                    <a:extLst>
                      <a:ext uri="{FF2B5EF4-FFF2-40B4-BE49-F238E27FC236}">
                        <a16:creationId xmlns="" xmlns:a16="http://schemas.microsoft.com/office/drawing/2014/main" id="{89F4BCEA-2817-4BE1-9E13-058BFD3ED400}"/>
                      </a:ext>
                    </a:extLst>
                  </p:cNvPr>
                  <p:cNvSpPr/>
                  <p:nvPr/>
                </p:nvSpPr>
                <p:spPr>
                  <a:xfrm>
                    <a:off x="2485191" y="4221126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5" name="Freeform 142">
                    <a:extLst>
                      <a:ext uri="{FF2B5EF4-FFF2-40B4-BE49-F238E27FC236}">
                        <a16:creationId xmlns="" xmlns:a16="http://schemas.microsoft.com/office/drawing/2014/main" id="{03080529-C362-4508-8070-1496A04FE39A}"/>
                      </a:ext>
                    </a:extLst>
                  </p:cNvPr>
                  <p:cNvSpPr/>
                  <p:nvPr/>
                </p:nvSpPr>
                <p:spPr>
                  <a:xfrm>
                    <a:off x="2457422" y="4299098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6" name="Freeform 143">
                    <a:extLst>
                      <a:ext uri="{FF2B5EF4-FFF2-40B4-BE49-F238E27FC236}">
                        <a16:creationId xmlns="" xmlns:a16="http://schemas.microsoft.com/office/drawing/2014/main" id="{20E643DF-120A-4C61-9213-E93A733BAF82}"/>
                      </a:ext>
                    </a:extLst>
                  </p:cNvPr>
                  <p:cNvSpPr/>
                  <p:nvPr/>
                </p:nvSpPr>
                <p:spPr>
                  <a:xfrm>
                    <a:off x="2376038" y="4152914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7" name="Freeform 144">
                    <a:extLst>
                      <a:ext uri="{FF2B5EF4-FFF2-40B4-BE49-F238E27FC236}">
                        <a16:creationId xmlns="" xmlns:a16="http://schemas.microsoft.com/office/drawing/2014/main" id="{6DC584AA-FB0C-4586-891F-25C24C3DD3C1}"/>
                      </a:ext>
                    </a:extLst>
                  </p:cNvPr>
                  <p:cNvSpPr/>
                  <p:nvPr/>
                </p:nvSpPr>
                <p:spPr>
                  <a:xfrm>
                    <a:off x="2566670" y="4182140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8" name="Freeform 145">
                    <a:extLst>
                      <a:ext uri="{FF2B5EF4-FFF2-40B4-BE49-F238E27FC236}">
                        <a16:creationId xmlns="" xmlns:a16="http://schemas.microsoft.com/office/drawing/2014/main" id="{CA81476A-B45E-421C-A32C-9111632A75E5}"/>
                      </a:ext>
                    </a:extLst>
                  </p:cNvPr>
                  <p:cNvSpPr/>
                  <p:nvPr/>
                </p:nvSpPr>
                <p:spPr>
                  <a:xfrm>
                    <a:off x="2497045" y="4129046"/>
                    <a:ext cx="109152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48" name="Group 2247">
                  <a:extLst>
                    <a:ext uri="{FF2B5EF4-FFF2-40B4-BE49-F238E27FC236}">
                      <a16:creationId xmlns="" xmlns:a16="http://schemas.microsoft.com/office/drawing/2014/main" id="{8138B5D9-1939-41D8-A469-B084A2A11A17}"/>
                    </a:ext>
                  </a:extLst>
                </p:cNvPr>
                <p:cNvGrpSpPr/>
                <p:nvPr/>
              </p:nvGrpSpPr>
              <p:grpSpPr>
                <a:xfrm>
                  <a:off x="2132953" y="2105671"/>
                  <a:ext cx="178572" cy="384179"/>
                  <a:chOff x="2376038" y="4031175"/>
                  <a:chExt cx="299785" cy="462732"/>
                </a:xfrm>
                <a:grpFill/>
              </p:grpSpPr>
              <p:sp>
                <p:nvSpPr>
                  <p:cNvPr id="2249" name="Freeform 136">
                    <a:extLst>
                      <a:ext uri="{FF2B5EF4-FFF2-40B4-BE49-F238E27FC236}">
                        <a16:creationId xmlns="" xmlns:a16="http://schemas.microsoft.com/office/drawing/2014/main" id="{398AC53A-418C-4712-B2DD-B3455EAE731C}"/>
                      </a:ext>
                    </a:extLst>
                  </p:cNvPr>
                  <p:cNvSpPr/>
                  <p:nvPr/>
                </p:nvSpPr>
                <p:spPr>
                  <a:xfrm>
                    <a:off x="2485191" y="4221126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0" name="Freeform 137">
                    <a:extLst>
                      <a:ext uri="{FF2B5EF4-FFF2-40B4-BE49-F238E27FC236}">
                        <a16:creationId xmlns="" xmlns:a16="http://schemas.microsoft.com/office/drawing/2014/main" id="{C533542B-0CE6-49F1-8639-757B3694C7B3}"/>
                      </a:ext>
                    </a:extLst>
                  </p:cNvPr>
                  <p:cNvSpPr/>
                  <p:nvPr/>
                </p:nvSpPr>
                <p:spPr>
                  <a:xfrm>
                    <a:off x="2455781" y="4302521"/>
                    <a:ext cx="109154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1" name="Freeform 138">
                    <a:extLst>
                      <a:ext uri="{FF2B5EF4-FFF2-40B4-BE49-F238E27FC236}">
                        <a16:creationId xmlns="" xmlns:a16="http://schemas.microsoft.com/office/drawing/2014/main" id="{91D0A2D2-4A3B-406B-B7BA-F18F3893E049}"/>
                      </a:ext>
                    </a:extLst>
                  </p:cNvPr>
                  <p:cNvSpPr/>
                  <p:nvPr/>
                </p:nvSpPr>
                <p:spPr>
                  <a:xfrm>
                    <a:off x="2376038" y="4152914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2" name="Freeform 139">
                    <a:extLst>
                      <a:ext uri="{FF2B5EF4-FFF2-40B4-BE49-F238E27FC236}">
                        <a16:creationId xmlns="" xmlns:a16="http://schemas.microsoft.com/office/drawing/2014/main" id="{C0389F1F-0A32-433D-A3FD-0755B9076E6D}"/>
                      </a:ext>
                    </a:extLst>
                  </p:cNvPr>
                  <p:cNvSpPr/>
                  <p:nvPr/>
                </p:nvSpPr>
                <p:spPr>
                  <a:xfrm>
                    <a:off x="2566670" y="4182140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3" name="Freeform 140">
                    <a:extLst>
                      <a:ext uri="{FF2B5EF4-FFF2-40B4-BE49-F238E27FC236}">
                        <a16:creationId xmlns="" xmlns:a16="http://schemas.microsoft.com/office/drawing/2014/main" id="{71EC85EC-D74A-42BD-8451-83841B126D88}"/>
                      </a:ext>
                    </a:extLst>
                  </p:cNvPr>
                  <p:cNvSpPr/>
                  <p:nvPr/>
                </p:nvSpPr>
                <p:spPr>
                  <a:xfrm>
                    <a:off x="2511999" y="4031175"/>
                    <a:ext cx="109153" cy="191386"/>
                  </a:xfrm>
                  <a:custGeom>
                    <a:avLst/>
                    <a:gdLst>
                      <a:gd name="connsiteX0" fmla="*/ 34725 w 109153"/>
                      <a:gd name="connsiteY0" fmla="*/ 191386 h 191386"/>
                      <a:gd name="connsiteX1" fmla="*/ 2828 w 109153"/>
                      <a:gd name="connsiteY1" fmla="*/ 95693 h 191386"/>
                      <a:gd name="connsiteX2" fmla="*/ 98521 w 109153"/>
                      <a:gd name="connsiteY2" fmla="*/ 85060 h 191386"/>
                      <a:gd name="connsiteX3" fmla="*/ 109153 w 109153"/>
                      <a:gd name="connsiteY3" fmla="*/ 138223 h 191386"/>
                      <a:gd name="connsiteX4" fmla="*/ 34725 w 109153"/>
                      <a:gd name="connsiteY4" fmla="*/ 0 h 191386"/>
                      <a:gd name="connsiteX5" fmla="*/ 34725 w 109153"/>
                      <a:gd name="connsiteY5" fmla="*/ 0 h 191386"/>
                      <a:gd name="connsiteX6" fmla="*/ 34725 w 109153"/>
                      <a:gd name="connsiteY6" fmla="*/ 0 h 191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9153" h="191386">
                        <a:moveTo>
                          <a:pt x="34725" y="191386"/>
                        </a:moveTo>
                        <a:cubicBezTo>
                          <a:pt x="13460" y="152400"/>
                          <a:pt x="-7805" y="113414"/>
                          <a:pt x="2828" y="95693"/>
                        </a:cubicBezTo>
                        <a:cubicBezTo>
                          <a:pt x="13461" y="77972"/>
                          <a:pt x="80800" y="77972"/>
                          <a:pt x="98521" y="85060"/>
                        </a:cubicBezTo>
                        <a:cubicBezTo>
                          <a:pt x="116242" y="92148"/>
                          <a:pt x="119786" y="152400"/>
                          <a:pt x="109153" y="138223"/>
                        </a:cubicBezTo>
                        <a:cubicBezTo>
                          <a:pt x="98520" y="124046"/>
                          <a:pt x="34725" y="0"/>
                          <a:pt x="34725" y="0"/>
                        </a:cubicBezTo>
                        <a:lnTo>
                          <a:pt x="34725" y="0"/>
                        </a:lnTo>
                        <a:lnTo>
                          <a:pt x="34725" y="0"/>
                        </a:lnTo>
                      </a:path>
                    </a:pathLst>
                  </a:cu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693" name="Group 1692">
              <a:extLst>
                <a:ext uri="{FF2B5EF4-FFF2-40B4-BE49-F238E27FC236}">
                  <a16:creationId xmlns="" xmlns:a16="http://schemas.microsoft.com/office/drawing/2014/main" id="{107F3EAA-66D0-4E02-A91D-1922E86A702C}"/>
                </a:ext>
              </a:extLst>
            </p:cNvPr>
            <p:cNvGrpSpPr/>
            <p:nvPr/>
          </p:nvGrpSpPr>
          <p:grpSpPr>
            <a:xfrm rot="1560639">
              <a:off x="4655531" y="2030537"/>
              <a:ext cx="1489978" cy="2334924"/>
              <a:chOff x="5892556" y="3365757"/>
              <a:chExt cx="929208" cy="1101171"/>
            </a:xfrm>
          </p:grpSpPr>
          <p:grpSp>
            <p:nvGrpSpPr>
              <p:cNvPr id="2014" name="Group 2013">
                <a:extLst>
                  <a:ext uri="{FF2B5EF4-FFF2-40B4-BE49-F238E27FC236}">
                    <a16:creationId xmlns="" xmlns:a16="http://schemas.microsoft.com/office/drawing/2014/main" id="{D365254F-90D8-49D0-912B-9100476068A4}"/>
                  </a:ext>
                </a:extLst>
              </p:cNvPr>
              <p:cNvGrpSpPr/>
              <p:nvPr/>
            </p:nvGrpSpPr>
            <p:grpSpPr>
              <a:xfrm>
                <a:off x="5892556" y="3365757"/>
                <a:ext cx="929208" cy="918299"/>
                <a:chOff x="4130371" y="783371"/>
                <a:chExt cx="929208" cy="918299"/>
              </a:xfrm>
            </p:grpSpPr>
            <p:grpSp>
              <p:nvGrpSpPr>
                <p:cNvPr id="2035" name="Group 2034">
                  <a:extLst>
                    <a:ext uri="{FF2B5EF4-FFF2-40B4-BE49-F238E27FC236}">
                      <a16:creationId xmlns="" xmlns:a16="http://schemas.microsoft.com/office/drawing/2014/main" id="{305A729F-C119-453A-B11B-75B51E9BBF1B}"/>
                    </a:ext>
                  </a:extLst>
                </p:cNvPr>
                <p:cNvGrpSpPr/>
                <p:nvPr/>
              </p:nvGrpSpPr>
              <p:grpSpPr>
                <a:xfrm>
                  <a:off x="4386132" y="796672"/>
                  <a:ext cx="347699" cy="232635"/>
                  <a:chOff x="5010658" y="1504030"/>
                  <a:chExt cx="347699" cy="232635"/>
                </a:xfrm>
              </p:grpSpPr>
              <p:grpSp>
                <p:nvGrpSpPr>
                  <p:cNvPr id="2226" name="Group 2225">
                    <a:extLst>
                      <a:ext uri="{FF2B5EF4-FFF2-40B4-BE49-F238E27FC236}">
                        <a16:creationId xmlns="" xmlns:a16="http://schemas.microsoft.com/office/drawing/2014/main" id="{80F7F9A3-8CE9-42DD-80DF-5114D6B5B9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0988873">
                    <a:off x="5172992" y="1512935"/>
                    <a:ext cx="185365" cy="126684"/>
                    <a:chOff x="3235" y="12687"/>
                    <a:chExt cx="4320" cy="4142"/>
                  </a:xfrm>
                </p:grpSpPr>
                <p:sp>
                  <p:nvSpPr>
                    <p:cNvPr id="2237" name="Ellipse 284">
                      <a:extLst>
                        <a:ext uri="{FF2B5EF4-FFF2-40B4-BE49-F238E27FC236}">
                          <a16:creationId xmlns="" xmlns:a16="http://schemas.microsoft.com/office/drawing/2014/main" id="{0746CC3B-BD78-48CA-BA75-F6D2D0E7D36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268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38" name="Ellipse 288">
                      <a:extLst>
                        <a:ext uri="{FF2B5EF4-FFF2-40B4-BE49-F238E27FC236}">
                          <a16:creationId xmlns="" xmlns:a16="http://schemas.microsoft.com/office/drawing/2014/main" id="{647E467C-7E0B-4EC7-B1BE-B2A59339AE7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39" name="Ellipse 290">
                      <a:extLst>
                        <a:ext uri="{FF2B5EF4-FFF2-40B4-BE49-F238E27FC236}">
                          <a16:creationId xmlns="" xmlns:a16="http://schemas.microsoft.com/office/drawing/2014/main" id="{EE007371-7B01-47ED-B1DF-21A0B5134A3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40" name="Ellipse 291">
                      <a:extLst>
                        <a:ext uri="{FF2B5EF4-FFF2-40B4-BE49-F238E27FC236}">
                          <a16:creationId xmlns="" xmlns:a16="http://schemas.microsoft.com/office/drawing/2014/main" id="{73C01437-57AC-42DD-8B65-02A3671701B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41" name="Ellipse 292">
                      <a:extLst>
                        <a:ext uri="{FF2B5EF4-FFF2-40B4-BE49-F238E27FC236}">
                          <a16:creationId xmlns="" xmlns:a16="http://schemas.microsoft.com/office/drawing/2014/main" id="{62005768-D58D-4D70-B8FC-EC307C0BFE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42" name="Ellipse 293">
                      <a:extLst>
                        <a:ext uri="{FF2B5EF4-FFF2-40B4-BE49-F238E27FC236}">
                          <a16:creationId xmlns="" xmlns:a16="http://schemas.microsoft.com/office/drawing/2014/main" id="{CDE5C530-86F5-4751-9421-D2041E9A75F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227" name="Group 2226">
                    <a:extLst>
                      <a:ext uri="{FF2B5EF4-FFF2-40B4-BE49-F238E27FC236}">
                        <a16:creationId xmlns="" xmlns:a16="http://schemas.microsoft.com/office/drawing/2014/main" id="{4F5B89EA-760F-45B5-9226-E62AD524B90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510776">
                    <a:off x="5010658" y="1504030"/>
                    <a:ext cx="278922" cy="232635"/>
                    <a:chOff x="-190" y="11247"/>
                    <a:chExt cx="9743" cy="5582"/>
                  </a:xfrm>
                </p:grpSpPr>
                <p:sp>
                  <p:nvSpPr>
                    <p:cNvPr id="2228" name="Ellipse 282">
                      <a:extLst>
                        <a:ext uri="{FF2B5EF4-FFF2-40B4-BE49-F238E27FC236}">
                          <a16:creationId xmlns="" xmlns:a16="http://schemas.microsoft.com/office/drawing/2014/main" id="{777108B2-8C43-47FA-B2BF-78E9E0C417D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29" name="Ellipse 283">
                      <a:extLst>
                        <a:ext uri="{FF2B5EF4-FFF2-40B4-BE49-F238E27FC236}">
                          <a16:creationId xmlns="" xmlns:a16="http://schemas.microsoft.com/office/drawing/2014/main" id="{403F0D03-8B85-4ED1-BE85-7EE2F362C3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30" name="Ellipse 284">
                      <a:extLst>
                        <a:ext uri="{FF2B5EF4-FFF2-40B4-BE49-F238E27FC236}">
                          <a16:creationId xmlns="" xmlns:a16="http://schemas.microsoft.com/office/drawing/2014/main" id="{5004702D-7593-4122-9093-ED6AFB151F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33" y="13294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31" name="Ellipse 285">
                      <a:extLst>
                        <a:ext uri="{FF2B5EF4-FFF2-40B4-BE49-F238E27FC236}">
                          <a16:creationId xmlns="" xmlns:a16="http://schemas.microsoft.com/office/drawing/2014/main" id="{A3340AC0-5021-4DB0-B60E-9C5A6D5D78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90" y="12729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32" name="Ellipse 288">
                      <a:extLst>
                        <a:ext uri="{FF2B5EF4-FFF2-40B4-BE49-F238E27FC236}">
                          <a16:creationId xmlns="" xmlns:a16="http://schemas.microsoft.com/office/drawing/2014/main" id="{45E91C33-73F5-43D6-8832-C526FBFC52E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33" name="Ellipse 290">
                      <a:extLst>
                        <a:ext uri="{FF2B5EF4-FFF2-40B4-BE49-F238E27FC236}">
                          <a16:creationId xmlns="" xmlns:a16="http://schemas.microsoft.com/office/drawing/2014/main" id="{B99B4FAF-AAD7-450D-9002-74A00353C6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34" name="Ellipse 291">
                      <a:extLst>
                        <a:ext uri="{FF2B5EF4-FFF2-40B4-BE49-F238E27FC236}">
                          <a16:creationId xmlns="" xmlns:a16="http://schemas.microsoft.com/office/drawing/2014/main" id="{52F2CDDC-8401-4452-A0FE-3EC4A1F076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35" name="Ellipse 292">
                      <a:extLst>
                        <a:ext uri="{FF2B5EF4-FFF2-40B4-BE49-F238E27FC236}">
                          <a16:creationId xmlns="" xmlns:a16="http://schemas.microsoft.com/office/drawing/2014/main" id="{FFBF398E-126F-454A-8BF5-2024A1B093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36" name="Ellipse 293">
                      <a:extLst>
                        <a:ext uri="{FF2B5EF4-FFF2-40B4-BE49-F238E27FC236}">
                          <a16:creationId xmlns="" xmlns:a16="http://schemas.microsoft.com/office/drawing/2014/main" id="{A871B53A-9C0F-4980-8C32-4A3C32BB569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036" name="Group 2035">
                  <a:extLst>
                    <a:ext uri="{FF2B5EF4-FFF2-40B4-BE49-F238E27FC236}">
                      <a16:creationId xmlns="" xmlns:a16="http://schemas.microsoft.com/office/drawing/2014/main" id="{3C0BD2DD-C25E-4E03-9C0D-606114F00304}"/>
                    </a:ext>
                  </a:extLst>
                </p:cNvPr>
                <p:cNvGrpSpPr/>
                <p:nvPr/>
              </p:nvGrpSpPr>
              <p:grpSpPr>
                <a:xfrm>
                  <a:off x="4151652" y="1041965"/>
                  <a:ext cx="343805" cy="267425"/>
                  <a:chOff x="5010658" y="1469240"/>
                  <a:chExt cx="343805" cy="267425"/>
                </a:xfrm>
              </p:grpSpPr>
              <p:grpSp>
                <p:nvGrpSpPr>
                  <p:cNvPr id="2206" name="Group 2205">
                    <a:extLst>
                      <a:ext uri="{FF2B5EF4-FFF2-40B4-BE49-F238E27FC236}">
                        <a16:creationId xmlns="" xmlns:a16="http://schemas.microsoft.com/office/drawing/2014/main" id="{592C2D14-8AA1-4A96-B7E3-84ECCAE152B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0988873">
                    <a:off x="5169098" y="1469240"/>
                    <a:ext cx="185365" cy="170727"/>
                    <a:chOff x="3235" y="11247"/>
                    <a:chExt cx="4320" cy="5582"/>
                  </a:xfrm>
                </p:grpSpPr>
                <p:sp>
                  <p:nvSpPr>
                    <p:cNvPr id="2217" name="Ellipse 282">
                      <a:extLst>
                        <a:ext uri="{FF2B5EF4-FFF2-40B4-BE49-F238E27FC236}">
                          <a16:creationId xmlns="" xmlns:a16="http://schemas.microsoft.com/office/drawing/2014/main" id="{1AB1554D-A21E-40B6-997F-8588DB2276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18" name="Ellipse 283">
                      <a:extLst>
                        <a:ext uri="{FF2B5EF4-FFF2-40B4-BE49-F238E27FC236}">
                          <a16:creationId xmlns="" xmlns:a16="http://schemas.microsoft.com/office/drawing/2014/main" id="{2ABED5C1-DC29-4847-BFDE-C17273293E7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19" name="Ellipse 284">
                      <a:extLst>
                        <a:ext uri="{FF2B5EF4-FFF2-40B4-BE49-F238E27FC236}">
                          <a16:creationId xmlns="" xmlns:a16="http://schemas.microsoft.com/office/drawing/2014/main" id="{227F0D7C-E4CF-4C63-BBC7-FDE26D3C01F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268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20" name="Ellipse 285">
                      <a:extLst>
                        <a:ext uri="{FF2B5EF4-FFF2-40B4-BE49-F238E27FC236}">
                          <a16:creationId xmlns="" xmlns:a16="http://schemas.microsoft.com/office/drawing/2014/main" id="{E8E36A69-3CEE-4578-9EA7-C7E8DE97B6A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21" name="Ellipse 288">
                      <a:extLst>
                        <a:ext uri="{FF2B5EF4-FFF2-40B4-BE49-F238E27FC236}">
                          <a16:creationId xmlns="" xmlns:a16="http://schemas.microsoft.com/office/drawing/2014/main" id="{850805F1-9733-498E-A23B-A41092BA44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22" name="Ellipse 290">
                      <a:extLst>
                        <a:ext uri="{FF2B5EF4-FFF2-40B4-BE49-F238E27FC236}">
                          <a16:creationId xmlns="" xmlns:a16="http://schemas.microsoft.com/office/drawing/2014/main" id="{0745F175-A7B1-4264-9C01-07ED9DE046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23" name="Ellipse 291">
                      <a:extLst>
                        <a:ext uri="{FF2B5EF4-FFF2-40B4-BE49-F238E27FC236}">
                          <a16:creationId xmlns="" xmlns:a16="http://schemas.microsoft.com/office/drawing/2014/main" id="{50C40E76-878F-4477-A976-F273BB4DAAC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24" name="Ellipse 292">
                      <a:extLst>
                        <a:ext uri="{FF2B5EF4-FFF2-40B4-BE49-F238E27FC236}">
                          <a16:creationId xmlns="" xmlns:a16="http://schemas.microsoft.com/office/drawing/2014/main" id="{5BA74045-A16E-4269-8B4B-FE1950023A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25" name="Ellipse 293">
                      <a:extLst>
                        <a:ext uri="{FF2B5EF4-FFF2-40B4-BE49-F238E27FC236}">
                          <a16:creationId xmlns="" xmlns:a16="http://schemas.microsoft.com/office/drawing/2014/main" id="{4882302E-3769-4F5C-B082-ABD36CCE506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207" name="Group 2206">
                    <a:extLst>
                      <a:ext uri="{FF2B5EF4-FFF2-40B4-BE49-F238E27FC236}">
                        <a16:creationId xmlns="" xmlns:a16="http://schemas.microsoft.com/office/drawing/2014/main" id="{90AEC63A-424E-465D-AD1E-7C2C325B8F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510776">
                    <a:off x="5010658" y="1504030"/>
                    <a:ext cx="278922" cy="232635"/>
                    <a:chOff x="-190" y="11247"/>
                    <a:chExt cx="9743" cy="5582"/>
                  </a:xfrm>
                </p:grpSpPr>
                <p:sp>
                  <p:nvSpPr>
                    <p:cNvPr id="2208" name="Ellipse 282">
                      <a:extLst>
                        <a:ext uri="{FF2B5EF4-FFF2-40B4-BE49-F238E27FC236}">
                          <a16:creationId xmlns="" xmlns:a16="http://schemas.microsoft.com/office/drawing/2014/main" id="{B0D69077-B586-49FD-9987-BADE7370CE3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09" name="Ellipse 283">
                      <a:extLst>
                        <a:ext uri="{FF2B5EF4-FFF2-40B4-BE49-F238E27FC236}">
                          <a16:creationId xmlns="" xmlns:a16="http://schemas.microsoft.com/office/drawing/2014/main" id="{9FA675A3-B189-4EF3-82D1-8F660CEC358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10" name="Ellipse 284">
                      <a:extLst>
                        <a:ext uri="{FF2B5EF4-FFF2-40B4-BE49-F238E27FC236}">
                          <a16:creationId xmlns="" xmlns:a16="http://schemas.microsoft.com/office/drawing/2014/main" id="{3C4D9040-66EC-476A-BDEB-E73315A01D2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33" y="13294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11" name="Ellipse 285">
                      <a:extLst>
                        <a:ext uri="{FF2B5EF4-FFF2-40B4-BE49-F238E27FC236}">
                          <a16:creationId xmlns="" xmlns:a16="http://schemas.microsoft.com/office/drawing/2014/main" id="{8FE45957-84AE-44BF-966C-46CC730605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90" y="12729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12" name="Ellipse 288">
                      <a:extLst>
                        <a:ext uri="{FF2B5EF4-FFF2-40B4-BE49-F238E27FC236}">
                          <a16:creationId xmlns="" xmlns:a16="http://schemas.microsoft.com/office/drawing/2014/main" id="{46B2D9BC-EB19-4A79-B580-F0F3FB39BC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13" name="Ellipse 290">
                      <a:extLst>
                        <a:ext uri="{FF2B5EF4-FFF2-40B4-BE49-F238E27FC236}">
                          <a16:creationId xmlns="" xmlns:a16="http://schemas.microsoft.com/office/drawing/2014/main" id="{6247B1EE-4FDA-4EE1-A7B1-2BC54BDF25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14" name="Ellipse 291">
                      <a:extLst>
                        <a:ext uri="{FF2B5EF4-FFF2-40B4-BE49-F238E27FC236}">
                          <a16:creationId xmlns="" xmlns:a16="http://schemas.microsoft.com/office/drawing/2014/main" id="{0DA9B474-17E6-4BFA-A859-54B0D33497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15" name="Ellipse 292">
                      <a:extLst>
                        <a:ext uri="{FF2B5EF4-FFF2-40B4-BE49-F238E27FC236}">
                          <a16:creationId xmlns="" xmlns:a16="http://schemas.microsoft.com/office/drawing/2014/main" id="{1DBB0EF4-19DB-45C8-BFB2-83F90CF9891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16" name="Ellipse 293">
                      <a:extLst>
                        <a:ext uri="{FF2B5EF4-FFF2-40B4-BE49-F238E27FC236}">
                          <a16:creationId xmlns="" xmlns:a16="http://schemas.microsoft.com/office/drawing/2014/main" id="{58CE2A0A-A148-459F-B58F-E506D5D9F4A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037" name="Group 2036">
                  <a:extLst>
                    <a:ext uri="{FF2B5EF4-FFF2-40B4-BE49-F238E27FC236}">
                      <a16:creationId xmlns="" xmlns:a16="http://schemas.microsoft.com/office/drawing/2014/main" id="{560B149E-471D-4580-A58A-BE14AC5A2A46}"/>
                    </a:ext>
                  </a:extLst>
                </p:cNvPr>
                <p:cNvGrpSpPr/>
                <p:nvPr/>
              </p:nvGrpSpPr>
              <p:grpSpPr>
                <a:xfrm>
                  <a:off x="4525758" y="925764"/>
                  <a:ext cx="343805" cy="267425"/>
                  <a:chOff x="5010658" y="1469240"/>
                  <a:chExt cx="343805" cy="267425"/>
                </a:xfrm>
              </p:grpSpPr>
              <p:grpSp>
                <p:nvGrpSpPr>
                  <p:cNvPr id="2186" name="Group 2185">
                    <a:extLst>
                      <a:ext uri="{FF2B5EF4-FFF2-40B4-BE49-F238E27FC236}">
                        <a16:creationId xmlns="" xmlns:a16="http://schemas.microsoft.com/office/drawing/2014/main" id="{456A546F-7411-49AC-A242-421EE35DDB5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0988873">
                    <a:off x="5169098" y="1469240"/>
                    <a:ext cx="185365" cy="170727"/>
                    <a:chOff x="3235" y="11247"/>
                    <a:chExt cx="4320" cy="5582"/>
                  </a:xfrm>
                </p:grpSpPr>
                <p:sp>
                  <p:nvSpPr>
                    <p:cNvPr id="2197" name="Ellipse 282">
                      <a:extLst>
                        <a:ext uri="{FF2B5EF4-FFF2-40B4-BE49-F238E27FC236}">
                          <a16:creationId xmlns="" xmlns:a16="http://schemas.microsoft.com/office/drawing/2014/main" id="{CA9ADB3C-EA33-4106-8912-EC61A048B8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98" name="Ellipse 283">
                      <a:extLst>
                        <a:ext uri="{FF2B5EF4-FFF2-40B4-BE49-F238E27FC236}">
                          <a16:creationId xmlns="" xmlns:a16="http://schemas.microsoft.com/office/drawing/2014/main" id="{C4D0AE97-9E28-4547-BF54-B17005C0AB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99" name="Ellipse 284">
                      <a:extLst>
                        <a:ext uri="{FF2B5EF4-FFF2-40B4-BE49-F238E27FC236}">
                          <a16:creationId xmlns="" xmlns:a16="http://schemas.microsoft.com/office/drawing/2014/main" id="{DC204DD0-ED9E-49C1-AE9E-D89C5409424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268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00" name="Ellipse 285">
                      <a:extLst>
                        <a:ext uri="{FF2B5EF4-FFF2-40B4-BE49-F238E27FC236}">
                          <a16:creationId xmlns="" xmlns:a16="http://schemas.microsoft.com/office/drawing/2014/main" id="{0F831FD1-FB54-4785-AED5-5B926AFCD10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01" name="Ellipse 288">
                      <a:extLst>
                        <a:ext uri="{FF2B5EF4-FFF2-40B4-BE49-F238E27FC236}">
                          <a16:creationId xmlns="" xmlns:a16="http://schemas.microsoft.com/office/drawing/2014/main" id="{BE935C47-B3E8-488F-8DDE-FCB4E148A3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02" name="Ellipse 290">
                      <a:extLst>
                        <a:ext uri="{FF2B5EF4-FFF2-40B4-BE49-F238E27FC236}">
                          <a16:creationId xmlns="" xmlns:a16="http://schemas.microsoft.com/office/drawing/2014/main" id="{81247694-19EF-4428-8587-921DCC6E1F2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03" name="Ellipse 291">
                      <a:extLst>
                        <a:ext uri="{FF2B5EF4-FFF2-40B4-BE49-F238E27FC236}">
                          <a16:creationId xmlns="" xmlns:a16="http://schemas.microsoft.com/office/drawing/2014/main" id="{3099998F-9951-4A1F-98BB-E2D61E1CFF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04" name="Ellipse 292">
                      <a:extLst>
                        <a:ext uri="{FF2B5EF4-FFF2-40B4-BE49-F238E27FC236}">
                          <a16:creationId xmlns="" xmlns:a16="http://schemas.microsoft.com/office/drawing/2014/main" id="{8088EF78-78C9-476F-93AC-B7D07858CB9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05" name="Ellipse 293">
                      <a:extLst>
                        <a:ext uri="{FF2B5EF4-FFF2-40B4-BE49-F238E27FC236}">
                          <a16:creationId xmlns="" xmlns:a16="http://schemas.microsoft.com/office/drawing/2014/main" id="{02B153A6-A3B4-4BAD-8C9B-0B7AB6659E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187" name="Group 2186">
                    <a:extLst>
                      <a:ext uri="{FF2B5EF4-FFF2-40B4-BE49-F238E27FC236}">
                        <a16:creationId xmlns="" xmlns:a16="http://schemas.microsoft.com/office/drawing/2014/main" id="{D3F752E2-8962-473D-B396-04D38B7CDED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510776">
                    <a:off x="5010658" y="1504030"/>
                    <a:ext cx="278922" cy="232635"/>
                    <a:chOff x="-190" y="11247"/>
                    <a:chExt cx="9743" cy="5582"/>
                  </a:xfrm>
                </p:grpSpPr>
                <p:sp>
                  <p:nvSpPr>
                    <p:cNvPr id="2188" name="Ellipse 282">
                      <a:extLst>
                        <a:ext uri="{FF2B5EF4-FFF2-40B4-BE49-F238E27FC236}">
                          <a16:creationId xmlns="" xmlns:a16="http://schemas.microsoft.com/office/drawing/2014/main" id="{9B8A618C-1322-462B-AD01-F4543C57D4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89" name="Ellipse 283">
                      <a:extLst>
                        <a:ext uri="{FF2B5EF4-FFF2-40B4-BE49-F238E27FC236}">
                          <a16:creationId xmlns="" xmlns:a16="http://schemas.microsoft.com/office/drawing/2014/main" id="{C3A93593-00D3-4F2B-99AE-A35208877D5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90" name="Ellipse 284">
                      <a:extLst>
                        <a:ext uri="{FF2B5EF4-FFF2-40B4-BE49-F238E27FC236}">
                          <a16:creationId xmlns="" xmlns:a16="http://schemas.microsoft.com/office/drawing/2014/main" id="{46D307CA-A5CA-4FEB-A190-9BD1585DF2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33" y="13294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91" name="Ellipse 285">
                      <a:extLst>
                        <a:ext uri="{FF2B5EF4-FFF2-40B4-BE49-F238E27FC236}">
                          <a16:creationId xmlns="" xmlns:a16="http://schemas.microsoft.com/office/drawing/2014/main" id="{AD2AB2C3-1346-4950-86C7-BAF5311CAD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90" y="12729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92" name="Ellipse 288">
                      <a:extLst>
                        <a:ext uri="{FF2B5EF4-FFF2-40B4-BE49-F238E27FC236}">
                          <a16:creationId xmlns="" xmlns:a16="http://schemas.microsoft.com/office/drawing/2014/main" id="{15E2BF16-CAD1-4AA7-9EDC-9DF6CC4F733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93" name="Ellipse 290">
                      <a:extLst>
                        <a:ext uri="{FF2B5EF4-FFF2-40B4-BE49-F238E27FC236}">
                          <a16:creationId xmlns="" xmlns:a16="http://schemas.microsoft.com/office/drawing/2014/main" id="{99A12BC9-E037-4EFE-8284-995548AE0D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94" name="Ellipse 291">
                      <a:extLst>
                        <a:ext uri="{FF2B5EF4-FFF2-40B4-BE49-F238E27FC236}">
                          <a16:creationId xmlns="" xmlns:a16="http://schemas.microsoft.com/office/drawing/2014/main" id="{E7648AC9-C6FA-424E-8A26-EA711B7EC35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95" name="Ellipse 292">
                      <a:extLst>
                        <a:ext uri="{FF2B5EF4-FFF2-40B4-BE49-F238E27FC236}">
                          <a16:creationId xmlns="" xmlns:a16="http://schemas.microsoft.com/office/drawing/2014/main" id="{F3CDF145-B6CD-454A-997A-E96721FA8F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96" name="Ellipse 293">
                      <a:extLst>
                        <a:ext uri="{FF2B5EF4-FFF2-40B4-BE49-F238E27FC236}">
                          <a16:creationId xmlns="" xmlns:a16="http://schemas.microsoft.com/office/drawing/2014/main" id="{1BA27423-CB08-4918-A4CE-33231D4524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038" name="Group 2037">
                  <a:extLst>
                    <a:ext uri="{FF2B5EF4-FFF2-40B4-BE49-F238E27FC236}">
                      <a16:creationId xmlns="" xmlns:a16="http://schemas.microsoft.com/office/drawing/2014/main" id="{B2EA506E-5AA3-49DE-ABAA-387451D64339}"/>
                    </a:ext>
                  </a:extLst>
                </p:cNvPr>
                <p:cNvGrpSpPr/>
                <p:nvPr/>
              </p:nvGrpSpPr>
              <p:grpSpPr>
                <a:xfrm>
                  <a:off x="4299955" y="1189325"/>
                  <a:ext cx="343805" cy="267425"/>
                  <a:chOff x="5010658" y="1469240"/>
                  <a:chExt cx="343805" cy="267425"/>
                </a:xfrm>
              </p:grpSpPr>
              <p:grpSp>
                <p:nvGrpSpPr>
                  <p:cNvPr id="2166" name="Group 2165">
                    <a:extLst>
                      <a:ext uri="{FF2B5EF4-FFF2-40B4-BE49-F238E27FC236}">
                        <a16:creationId xmlns="" xmlns:a16="http://schemas.microsoft.com/office/drawing/2014/main" id="{B687B3CA-FE89-4603-92F2-46CAF9927C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0988873">
                    <a:off x="5169098" y="1469240"/>
                    <a:ext cx="185365" cy="170727"/>
                    <a:chOff x="3235" y="11247"/>
                    <a:chExt cx="4320" cy="5582"/>
                  </a:xfrm>
                </p:grpSpPr>
                <p:sp>
                  <p:nvSpPr>
                    <p:cNvPr id="2177" name="Ellipse 282">
                      <a:extLst>
                        <a:ext uri="{FF2B5EF4-FFF2-40B4-BE49-F238E27FC236}">
                          <a16:creationId xmlns="" xmlns:a16="http://schemas.microsoft.com/office/drawing/2014/main" id="{B4EFCF67-8DF9-4CF4-A85F-6ED08E76A00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78" name="Ellipse 283">
                      <a:extLst>
                        <a:ext uri="{FF2B5EF4-FFF2-40B4-BE49-F238E27FC236}">
                          <a16:creationId xmlns="" xmlns:a16="http://schemas.microsoft.com/office/drawing/2014/main" id="{A761C376-2CD3-43FD-975E-66ABE56122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79" name="Ellipse 284">
                      <a:extLst>
                        <a:ext uri="{FF2B5EF4-FFF2-40B4-BE49-F238E27FC236}">
                          <a16:creationId xmlns="" xmlns:a16="http://schemas.microsoft.com/office/drawing/2014/main" id="{9F691097-3B73-4036-BC45-8A2F12F58E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268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80" name="Ellipse 285">
                      <a:extLst>
                        <a:ext uri="{FF2B5EF4-FFF2-40B4-BE49-F238E27FC236}">
                          <a16:creationId xmlns="" xmlns:a16="http://schemas.microsoft.com/office/drawing/2014/main" id="{45D7B091-EF80-40ED-9FAE-3EF34E28ABF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81" name="Ellipse 288">
                      <a:extLst>
                        <a:ext uri="{FF2B5EF4-FFF2-40B4-BE49-F238E27FC236}">
                          <a16:creationId xmlns="" xmlns:a16="http://schemas.microsoft.com/office/drawing/2014/main" id="{39CE1D01-9594-450C-8B71-91FB9184A7C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82" name="Ellipse 290">
                      <a:extLst>
                        <a:ext uri="{FF2B5EF4-FFF2-40B4-BE49-F238E27FC236}">
                          <a16:creationId xmlns="" xmlns:a16="http://schemas.microsoft.com/office/drawing/2014/main" id="{E92BA384-02ED-4F45-9C66-96C65B4C9D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83" name="Ellipse 291">
                      <a:extLst>
                        <a:ext uri="{FF2B5EF4-FFF2-40B4-BE49-F238E27FC236}">
                          <a16:creationId xmlns="" xmlns:a16="http://schemas.microsoft.com/office/drawing/2014/main" id="{2D6C997C-DD26-4CD6-8EB4-1C0D8F0C4B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84" name="Ellipse 292">
                      <a:extLst>
                        <a:ext uri="{FF2B5EF4-FFF2-40B4-BE49-F238E27FC236}">
                          <a16:creationId xmlns="" xmlns:a16="http://schemas.microsoft.com/office/drawing/2014/main" id="{4EA1DB4D-6600-404E-B8CC-7066617E31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85" name="Ellipse 293">
                      <a:extLst>
                        <a:ext uri="{FF2B5EF4-FFF2-40B4-BE49-F238E27FC236}">
                          <a16:creationId xmlns="" xmlns:a16="http://schemas.microsoft.com/office/drawing/2014/main" id="{F4B35117-3857-4A10-8EC6-AD233AA3DC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167" name="Group 2166">
                    <a:extLst>
                      <a:ext uri="{FF2B5EF4-FFF2-40B4-BE49-F238E27FC236}">
                        <a16:creationId xmlns="" xmlns:a16="http://schemas.microsoft.com/office/drawing/2014/main" id="{E7922FF4-2DF9-4C07-8BE4-8F5FEAEC1C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510776">
                    <a:off x="5010658" y="1504030"/>
                    <a:ext cx="278922" cy="232635"/>
                    <a:chOff x="-190" y="11247"/>
                    <a:chExt cx="9743" cy="5582"/>
                  </a:xfrm>
                </p:grpSpPr>
                <p:sp>
                  <p:nvSpPr>
                    <p:cNvPr id="2168" name="Ellipse 282">
                      <a:extLst>
                        <a:ext uri="{FF2B5EF4-FFF2-40B4-BE49-F238E27FC236}">
                          <a16:creationId xmlns="" xmlns:a16="http://schemas.microsoft.com/office/drawing/2014/main" id="{0FBB8743-0F19-478C-B498-E14CCA9CDB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69" name="Ellipse 283">
                      <a:extLst>
                        <a:ext uri="{FF2B5EF4-FFF2-40B4-BE49-F238E27FC236}">
                          <a16:creationId xmlns="" xmlns:a16="http://schemas.microsoft.com/office/drawing/2014/main" id="{4CC58BAE-B4D8-472D-9BD7-31CDBA5E62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70" name="Ellipse 284">
                      <a:extLst>
                        <a:ext uri="{FF2B5EF4-FFF2-40B4-BE49-F238E27FC236}">
                          <a16:creationId xmlns="" xmlns:a16="http://schemas.microsoft.com/office/drawing/2014/main" id="{07100810-317B-4690-B7CA-4D96E2C9AF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33" y="13294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71" name="Ellipse 285">
                      <a:extLst>
                        <a:ext uri="{FF2B5EF4-FFF2-40B4-BE49-F238E27FC236}">
                          <a16:creationId xmlns="" xmlns:a16="http://schemas.microsoft.com/office/drawing/2014/main" id="{FD176BA0-74AD-49D8-BE7C-1AD7C611E6C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90" y="12729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72" name="Ellipse 288">
                      <a:extLst>
                        <a:ext uri="{FF2B5EF4-FFF2-40B4-BE49-F238E27FC236}">
                          <a16:creationId xmlns="" xmlns:a16="http://schemas.microsoft.com/office/drawing/2014/main" id="{9BD39254-D4BE-48EA-A8E3-125BF0B2FF5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73" name="Ellipse 290">
                      <a:extLst>
                        <a:ext uri="{FF2B5EF4-FFF2-40B4-BE49-F238E27FC236}">
                          <a16:creationId xmlns="" xmlns:a16="http://schemas.microsoft.com/office/drawing/2014/main" id="{9B35E237-1C0D-4B45-A305-300B83CD8A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74" name="Ellipse 291">
                      <a:extLst>
                        <a:ext uri="{FF2B5EF4-FFF2-40B4-BE49-F238E27FC236}">
                          <a16:creationId xmlns="" xmlns:a16="http://schemas.microsoft.com/office/drawing/2014/main" id="{8D01BDD2-30CF-4BE6-9021-34CD80ACFF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75" name="Ellipse 292">
                      <a:extLst>
                        <a:ext uri="{FF2B5EF4-FFF2-40B4-BE49-F238E27FC236}">
                          <a16:creationId xmlns="" xmlns:a16="http://schemas.microsoft.com/office/drawing/2014/main" id="{7643F275-B9A9-430E-8804-7F30524CD4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76" name="Ellipse 293">
                      <a:extLst>
                        <a:ext uri="{FF2B5EF4-FFF2-40B4-BE49-F238E27FC236}">
                          <a16:creationId xmlns="" xmlns:a16="http://schemas.microsoft.com/office/drawing/2014/main" id="{05B8D3CB-FF4D-4187-834D-FF2C1501790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039" name="Group 2038">
                  <a:extLst>
                    <a:ext uri="{FF2B5EF4-FFF2-40B4-BE49-F238E27FC236}">
                      <a16:creationId xmlns="" xmlns:a16="http://schemas.microsoft.com/office/drawing/2014/main" id="{6110D4CE-7DFB-492C-B997-A0C1B8084D92}"/>
                    </a:ext>
                  </a:extLst>
                </p:cNvPr>
                <p:cNvGrpSpPr/>
                <p:nvPr/>
              </p:nvGrpSpPr>
              <p:grpSpPr>
                <a:xfrm>
                  <a:off x="4181735" y="783371"/>
                  <a:ext cx="343805" cy="267425"/>
                  <a:chOff x="5010658" y="1469240"/>
                  <a:chExt cx="343805" cy="267425"/>
                </a:xfrm>
              </p:grpSpPr>
              <p:grpSp>
                <p:nvGrpSpPr>
                  <p:cNvPr id="2146" name="Group 2145">
                    <a:extLst>
                      <a:ext uri="{FF2B5EF4-FFF2-40B4-BE49-F238E27FC236}">
                        <a16:creationId xmlns="" xmlns:a16="http://schemas.microsoft.com/office/drawing/2014/main" id="{4593B07A-7D1B-497E-813D-31A3E6C45F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0988873">
                    <a:off x="5169098" y="1469240"/>
                    <a:ext cx="185365" cy="170727"/>
                    <a:chOff x="3235" y="11247"/>
                    <a:chExt cx="4320" cy="5582"/>
                  </a:xfrm>
                </p:grpSpPr>
                <p:sp>
                  <p:nvSpPr>
                    <p:cNvPr id="2157" name="Ellipse 282">
                      <a:extLst>
                        <a:ext uri="{FF2B5EF4-FFF2-40B4-BE49-F238E27FC236}">
                          <a16:creationId xmlns="" xmlns:a16="http://schemas.microsoft.com/office/drawing/2014/main" id="{E6AB8E8C-9F40-4249-B04C-4FCE316116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58" name="Ellipse 283">
                      <a:extLst>
                        <a:ext uri="{FF2B5EF4-FFF2-40B4-BE49-F238E27FC236}">
                          <a16:creationId xmlns="" xmlns:a16="http://schemas.microsoft.com/office/drawing/2014/main" id="{2414D8DC-22A0-41EF-B2A3-4248A6D4E63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59" name="Ellipse 284">
                      <a:extLst>
                        <a:ext uri="{FF2B5EF4-FFF2-40B4-BE49-F238E27FC236}">
                          <a16:creationId xmlns="" xmlns:a16="http://schemas.microsoft.com/office/drawing/2014/main" id="{B0BA4CD3-3B88-475F-A4BB-6EF7CBAE10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268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60" name="Ellipse 285">
                      <a:extLst>
                        <a:ext uri="{FF2B5EF4-FFF2-40B4-BE49-F238E27FC236}">
                          <a16:creationId xmlns="" xmlns:a16="http://schemas.microsoft.com/office/drawing/2014/main" id="{32FA41A4-AA24-4E52-8867-01DB59A3D8C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61" name="Ellipse 288">
                      <a:extLst>
                        <a:ext uri="{FF2B5EF4-FFF2-40B4-BE49-F238E27FC236}">
                          <a16:creationId xmlns="" xmlns:a16="http://schemas.microsoft.com/office/drawing/2014/main" id="{77EA2FEF-E3F9-4678-AE0A-20FDEA31E53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62" name="Ellipse 290">
                      <a:extLst>
                        <a:ext uri="{FF2B5EF4-FFF2-40B4-BE49-F238E27FC236}">
                          <a16:creationId xmlns="" xmlns:a16="http://schemas.microsoft.com/office/drawing/2014/main" id="{472872BF-4819-47D5-9539-3D09D8017B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63" name="Ellipse 291">
                      <a:extLst>
                        <a:ext uri="{FF2B5EF4-FFF2-40B4-BE49-F238E27FC236}">
                          <a16:creationId xmlns="" xmlns:a16="http://schemas.microsoft.com/office/drawing/2014/main" id="{C2A73350-E6FB-476D-AF22-E7865571FB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64" name="Ellipse 292">
                      <a:extLst>
                        <a:ext uri="{FF2B5EF4-FFF2-40B4-BE49-F238E27FC236}">
                          <a16:creationId xmlns="" xmlns:a16="http://schemas.microsoft.com/office/drawing/2014/main" id="{46069C3C-FA33-4B6F-B773-E375DE0B8A1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65" name="Ellipse 293">
                      <a:extLst>
                        <a:ext uri="{FF2B5EF4-FFF2-40B4-BE49-F238E27FC236}">
                          <a16:creationId xmlns="" xmlns:a16="http://schemas.microsoft.com/office/drawing/2014/main" id="{A233D9EE-D9E1-4EE4-AECF-B54B239D04F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147" name="Group 2146">
                    <a:extLst>
                      <a:ext uri="{FF2B5EF4-FFF2-40B4-BE49-F238E27FC236}">
                        <a16:creationId xmlns="" xmlns:a16="http://schemas.microsoft.com/office/drawing/2014/main" id="{3CD218EA-DE49-4E37-993C-BF2286A5C1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510776">
                    <a:off x="5010658" y="1504030"/>
                    <a:ext cx="278922" cy="232635"/>
                    <a:chOff x="-190" y="11247"/>
                    <a:chExt cx="9743" cy="5582"/>
                  </a:xfrm>
                </p:grpSpPr>
                <p:sp>
                  <p:nvSpPr>
                    <p:cNvPr id="2148" name="Ellipse 282">
                      <a:extLst>
                        <a:ext uri="{FF2B5EF4-FFF2-40B4-BE49-F238E27FC236}">
                          <a16:creationId xmlns="" xmlns:a16="http://schemas.microsoft.com/office/drawing/2014/main" id="{462F0352-B1BA-49C8-A030-D3C37F64B43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49" name="Ellipse 283">
                      <a:extLst>
                        <a:ext uri="{FF2B5EF4-FFF2-40B4-BE49-F238E27FC236}">
                          <a16:creationId xmlns="" xmlns:a16="http://schemas.microsoft.com/office/drawing/2014/main" id="{1D0D6070-751B-4E76-A6CA-3CC651DB81E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50" name="Ellipse 284">
                      <a:extLst>
                        <a:ext uri="{FF2B5EF4-FFF2-40B4-BE49-F238E27FC236}">
                          <a16:creationId xmlns="" xmlns:a16="http://schemas.microsoft.com/office/drawing/2014/main" id="{7A593E7C-D2BC-4566-8FB7-441E6F7A1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33" y="13294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51" name="Ellipse 285">
                      <a:extLst>
                        <a:ext uri="{FF2B5EF4-FFF2-40B4-BE49-F238E27FC236}">
                          <a16:creationId xmlns="" xmlns:a16="http://schemas.microsoft.com/office/drawing/2014/main" id="{054171A9-5CD5-45DB-AD28-BA1DC6FF8F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90" y="12729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52" name="Ellipse 288">
                      <a:extLst>
                        <a:ext uri="{FF2B5EF4-FFF2-40B4-BE49-F238E27FC236}">
                          <a16:creationId xmlns="" xmlns:a16="http://schemas.microsoft.com/office/drawing/2014/main" id="{CF1593A7-2080-40B5-A940-247209A4FA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53" name="Ellipse 290">
                      <a:extLst>
                        <a:ext uri="{FF2B5EF4-FFF2-40B4-BE49-F238E27FC236}">
                          <a16:creationId xmlns="" xmlns:a16="http://schemas.microsoft.com/office/drawing/2014/main" id="{83EDC591-A5D4-4071-8546-900AD5BA6D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54" name="Ellipse 291">
                      <a:extLst>
                        <a:ext uri="{FF2B5EF4-FFF2-40B4-BE49-F238E27FC236}">
                          <a16:creationId xmlns="" xmlns:a16="http://schemas.microsoft.com/office/drawing/2014/main" id="{55CEA2A1-CB2F-42A5-A84F-3956F48477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55" name="Ellipse 292">
                      <a:extLst>
                        <a:ext uri="{FF2B5EF4-FFF2-40B4-BE49-F238E27FC236}">
                          <a16:creationId xmlns="" xmlns:a16="http://schemas.microsoft.com/office/drawing/2014/main" id="{0C53FFC4-88AE-4613-894A-C0663FF37E1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56" name="Ellipse 293">
                      <a:extLst>
                        <a:ext uri="{FF2B5EF4-FFF2-40B4-BE49-F238E27FC236}">
                          <a16:creationId xmlns="" xmlns:a16="http://schemas.microsoft.com/office/drawing/2014/main" id="{FFD0E2A8-09F6-4872-A8D1-8C3B6D31D0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040" name="Group 2039">
                  <a:extLst>
                    <a:ext uri="{FF2B5EF4-FFF2-40B4-BE49-F238E27FC236}">
                      <a16:creationId xmlns="" xmlns:a16="http://schemas.microsoft.com/office/drawing/2014/main" id="{FE0ABBCB-3B77-425C-844F-A52B7DE88488}"/>
                    </a:ext>
                  </a:extLst>
                </p:cNvPr>
                <p:cNvGrpSpPr/>
                <p:nvPr/>
              </p:nvGrpSpPr>
              <p:grpSpPr>
                <a:xfrm>
                  <a:off x="4674335" y="1106513"/>
                  <a:ext cx="313155" cy="264693"/>
                  <a:chOff x="5010658" y="1471972"/>
                  <a:chExt cx="313155" cy="264693"/>
                </a:xfrm>
              </p:grpSpPr>
              <p:grpSp>
                <p:nvGrpSpPr>
                  <p:cNvPr id="2128" name="Group 2127">
                    <a:extLst>
                      <a:ext uri="{FF2B5EF4-FFF2-40B4-BE49-F238E27FC236}">
                        <a16:creationId xmlns="" xmlns:a16="http://schemas.microsoft.com/office/drawing/2014/main" id="{83D9070C-949A-4CD1-A947-C000CA164B6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0988873">
                    <a:off x="5169342" y="1471972"/>
                    <a:ext cx="154471" cy="170727"/>
                    <a:chOff x="3235" y="11247"/>
                    <a:chExt cx="3600" cy="5582"/>
                  </a:xfrm>
                </p:grpSpPr>
                <p:sp>
                  <p:nvSpPr>
                    <p:cNvPr id="2139" name="Ellipse 282">
                      <a:extLst>
                        <a:ext uri="{FF2B5EF4-FFF2-40B4-BE49-F238E27FC236}">
                          <a16:creationId xmlns="" xmlns:a16="http://schemas.microsoft.com/office/drawing/2014/main" id="{5DFEC4EB-FF98-4A5F-8A76-05FB815810E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40" name="Ellipse 284">
                      <a:extLst>
                        <a:ext uri="{FF2B5EF4-FFF2-40B4-BE49-F238E27FC236}">
                          <a16:creationId xmlns="" xmlns:a16="http://schemas.microsoft.com/office/drawing/2014/main" id="{E9271B12-B499-49DB-9BC8-0E7507A6F6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268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41" name="Ellipse 285">
                      <a:extLst>
                        <a:ext uri="{FF2B5EF4-FFF2-40B4-BE49-F238E27FC236}">
                          <a16:creationId xmlns="" xmlns:a16="http://schemas.microsoft.com/office/drawing/2014/main" id="{D1530F50-C92E-439D-A43E-EBA74F78A5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42" name="Ellipse 288">
                      <a:extLst>
                        <a:ext uri="{FF2B5EF4-FFF2-40B4-BE49-F238E27FC236}">
                          <a16:creationId xmlns="" xmlns:a16="http://schemas.microsoft.com/office/drawing/2014/main" id="{1F04361E-00A5-48E5-9E3A-E5CEE10A110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43" name="Ellipse 290">
                      <a:extLst>
                        <a:ext uri="{FF2B5EF4-FFF2-40B4-BE49-F238E27FC236}">
                          <a16:creationId xmlns="" xmlns:a16="http://schemas.microsoft.com/office/drawing/2014/main" id="{D7FB928E-E125-4B08-B90F-7E47237A65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44" name="Ellipse 291">
                      <a:extLst>
                        <a:ext uri="{FF2B5EF4-FFF2-40B4-BE49-F238E27FC236}">
                          <a16:creationId xmlns="" xmlns:a16="http://schemas.microsoft.com/office/drawing/2014/main" id="{E7A50367-C569-4DD1-98B2-6DA4616D75D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45" name="Ellipse 292">
                      <a:extLst>
                        <a:ext uri="{FF2B5EF4-FFF2-40B4-BE49-F238E27FC236}">
                          <a16:creationId xmlns="" xmlns:a16="http://schemas.microsoft.com/office/drawing/2014/main" id="{388C94D9-99C2-4A6B-8C8D-D1586E264F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129" name="Group 2128">
                    <a:extLst>
                      <a:ext uri="{FF2B5EF4-FFF2-40B4-BE49-F238E27FC236}">
                        <a16:creationId xmlns="" xmlns:a16="http://schemas.microsoft.com/office/drawing/2014/main" id="{9403884C-5D9C-44D5-B1D7-98E7F37C75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510776">
                    <a:off x="5010658" y="1504030"/>
                    <a:ext cx="278922" cy="232635"/>
                    <a:chOff x="-190" y="11247"/>
                    <a:chExt cx="9743" cy="5582"/>
                  </a:xfrm>
                </p:grpSpPr>
                <p:sp>
                  <p:nvSpPr>
                    <p:cNvPr id="2130" name="Ellipse 282">
                      <a:extLst>
                        <a:ext uri="{FF2B5EF4-FFF2-40B4-BE49-F238E27FC236}">
                          <a16:creationId xmlns="" xmlns:a16="http://schemas.microsoft.com/office/drawing/2014/main" id="{3588C157-F034-4732-B38B-FCAC320F69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31" name="Ellipse 283">
                      <a:extLst>
                        <a:ext uri="{FF2B5EF4-FFF2-40B4-BE49-F238E27FC236}">
                          <a16:creationId xmlns="" xmlns:a16="http://schemas.microsoft.com/office/drawing/2014/main" id="{21DD9827-3D3A-4674-AB79-14E55857A6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32" name="Ellipse 284">
                      <a:extLst>
                        <a:ext uri="{FF2B5EF4-FFF2-40B4-BE49-F238E27FC236}">
                          <a16:creationId xmlns="" xmlns:a16="http://schemas.microsoft.com/office/drawing/2014/main" id="{197C6F15-6EF1-448F-9AAD-6A153ABF1B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33" y="13294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33" name="Ellipse 285">
                      <a:extLst>
                        <a:ext uri="{FF2B5EF4-FFF2-40B4-BE49-F238E27FC236}">
                          <a16:creationId xmlns="" xmlns:a16="http://schemas.microsoft.com/office/drawing/2014/main" id="{12FE9B25-9FA0-43CC-B269-331924D730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90" y="12729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34" name="Ellipse 290">
                      <a:extLst>
                        <a:ext uri="{FF2B5EF4-FFF2-40B4-BE49-F238E27FC236}">
                          <a16:creationId xmlns="" xmlns:a16="http://schemas.microsoft.com/office/drawing/2014/main" id="{3FD1BAC0-0FF2-41F1-B707-3BA4B197F5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35" name="Ellipse 291">
                      <a:extLst>
                        <a:ext uri="{FF2B5EF4-FFF2-40B4-BE49-F238E27FC236}">
                          <a16:creationId xmlns="" xmlns:a16="http://schemas.microsoft.com/office/drawing/2014/main" id="{A90A3C7D-0B6C-4305-A81E-F4510F7AEE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36" name="Ellipse 292">
                      <a:extLst>
                        <a:ext uri="{FF2B5EF4-FFF2-40B4-BE49-F238E27FC236}">
                          <a16:creationId xmlns="" xmlns:a16="http://schemas.microsoft.com/office/drawing/2014/main" id="{A53D8F96-2CBA-4A4A-9FCC-024CF3CE9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37" name="Ellipse 293">
                      <a:extLst>
                        <a:ext uri="{FF2B5EF4-FFF2-40B4-BE49-F238E27FC236}">
                          <a16:creationId xmlns="" xmlns:a16="http://schemas.microsoft.com/office/drawing/2014/main" id="{E3721657-7A73-4AA1-8F21-3DF34E439FD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38" name="Ellipse 288">
                      <a:extLst>
                        <a:ext uri="{FF2B5EF4-FFF2-40B4-BE49-F238E27FC236}">
                          <a16:creationId xmlns="" xmlns:a16="http://schemas.microsoft.com/office/drawing/2014/main" id="{AEA9FFFB-03E0-4CC2-98CC-AB11BB0F15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041" name="Group 2040">
                  <a:extLst>
                    <a:ext uri="{FF2B5EF4-FFF2-40B4-BE49-F238E27FC236}">
                      <a16:creationId xmlns="" xmlns:a16="http://schemas.microsoft.com/office/drawing/2014/main" id="{EF6CF1C0-7288-44BE-9BD8-8CA90AF3D1B6}"/>
                    </a:ext>
                  </a:extLst>
                </p:cNvPr>
                <p:cNvGrpSpPr/>
                <p:nvPr/>
              </p:nvGrpSpPr>
              <p:grpSpPr>
                <a:xfrm>
                  <a:off x="4462235" y="1381219"/>
                  <a:ext cx="343805" cy="267425"/>
                  <a:chOff x="5010658" y="1469240"/>
                  <a:chExt cx="343805" cy="267425"/>
                </a:xfrm>
              </p:grpSpPr>
              <p:grpSp>
                <p:nvGrpSpPr>
                  <p:cNvPr id="2108" name="Group 2107">
                    <a:extLst>
                      <a:ext uri="{FF2B5EF4-FFF2-40B4-BE49-F238E27FC236}">
                        <a16:creationId xmlns="" xmlns:a16="http://schemas.microsoft.com/office/drawing/2014/main" id="{BC4FB474-0DA4-40D1-8104-B9C14E6788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0988873">
                    <a:off x="5169098" y="1469240"/>
                    <a:ext cx="185365" cy="170727"/>
                    <a:chOff x="3235" y="11247"/>
                    <a:chExt cx="4320" cy="5582"/>
                  </a:xfrm>
                </p:grpSpPr>
                <p:sp>
                  <p:nvSpPr>
                    <p:cNvPr id="2119" name="Ellipse 282">
                      <a:extLst>
                        <a:ext uri="{FF2B5EF4-FFF2-40B4-BE49-F238E27FC236}">
                          <a16:creationId xmlns="" xmlns:a16="http://schemas.microsoft.com/office/drawing/2014/main" id="{F171C9DF-690B-449F-B7F0-9A0C4854BB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20" name="Ellipse 283">
                      <a:extLst>
                        <a:ext uri="{FF2B5EF4-FFF2-40B4-BE49-F238E27FC236}">
                          <a16:creationId xmlns="" xmlns:a16="http://schemas.microsoft.com/office/drawing/2014/main" id="{311AA90C-33CA-40A4-AB86-1E3237C475A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21" name="Ellipse 284">
                      <a:extLst>
                        <a:ext uri="{FF2B5EF4-FFF2-40B4-BE49-F238E27FC236}">
                          <a16:creationId xmlns="" xmlns:a16="http://schemas.microsoft.com/office/drawing/2014/main" id="{B03F6F09-230E-41BF-8A56-3A40C8988F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268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22" name="Ellipse 285">
                      <a:extLst>
                        <a:ext uri="{FF2B5EF4-FFF2-40B4-BE49-F238E27FC236}">
                          <a16:creationId xmlns="" xmlns:a16="http://schemas.microsoft.com/office/drawing/2014/main" id="{E8512864-2A8B-435B-88B6-D0BD5CF31C9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23" name="Ellipse 288">
                      <a:extLst>
                        <a:ext uri="{FF2B5EF4-FFF2-40B4-BE49-F238E27FC236}">
                          <a16:creationId xmlns="" xmlns:a16="http://schemas.microsoft.com/office/drawing/2014/main" id="{9041869A-15B6-4363-809B-7670B022B5C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24" name="Ellipse 290">
                      <a:extLst>
                        <a:ext uri="{FF2B5EF4-FFF2-40B4-BE49-F238E27FC236}">
                          <a16:creationId xmlns="" xmlns:a16="http://schemas.microsoft.com/office/drawing/2014/main" id="{2953F5A4-BEBB-4D49-8364-23FB19380D3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25" name="Ellipse 291">
                      <a:extLst>
                        <a:ext uri="{FF2B5EF4-FFF2-40B4-BE49-F238E27FC236}">
                          <a16:creationId xmlns="" xmlns:a16="http://schemas.microsoft.com/office/drawing/2014/main" id="{06C701EF-9FF2-48BB-89FA-992674DC6D0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26" name="Ellipse 292">
                      <a:extLst>
                        <a:ext uri="{FF2B5EF4-FFF2-40B4-BE49-F238E27FC236}">
                          <a16:creationId xmlns="" xmlns:a16="http://schemas.microsoft.com/office/drawing/2014/main" id="{A9D77444-8009-460E-8A11-48873EB457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27" name="Ellipse 293">
                      <a:extLst>
                        <a:ext uri="{FF2B5EF4-FFF2-40B4-BE49-F238E27FC236}">
                          <a16:creationId xmlns="" xmlns:a16="http://schemas.microsoft.com/office/drawing/2014/main" id="{337C510F-7BB0-497E-9647-BFC176663B3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109" name="Group 2108">
                    <a:extLst>
                      <a:ext uri="{FF2B5EF4-FFF2-40B4-BE49-F238E27FC236}">
                        <a16:creationId xmlns="" xmlns:a16="http://schemas.microsoft.com/office/drawing/2014/main" id="{E8EED81F-75CA-4A59-A77D-6C94438801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510776">
                    <a:off x="5010658" y="1504030"/>
                    <a:ext cx="278922" cy="232635"/>
                    <a:chOff x="-190" y="11247"/>
                    <a:chExt cx="9743" cy="5582"/>
                  </a:xfrm>
                </p:grpSpPr>
                <p:sp>
                  <p:nvSpPr>
                    <p:cNvPr id="2110" name="Ellipse 282">
                      <a:extLst>
                        <a:ext uri="{FF2B5EF4-FFF2-40B4-BE49-F238E27FC236}">
                          <a16:creationId xmlns="" xmlns:a16="http://schemas.microsoft.com/office/drawing/2014/main" id="{D9495399-F354-49D9-B688-8E24E6B54A4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11" name="Ellipse 283">
                      <a:extLst>
                        <a:ext uri="{FF2B5EF4-FFF2-40B4-BE49-F238E27FC236}">
                          <a16:creationId xmlns="" xmlns:a16="http://schemas.microsoft.com/office/drawing/2014/main" id="{309A6E66-1A13-4659-81EA-C5A371D4BA0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12" name="Ellipse 284">
                      <a:extLst>
                        <a:ext uri="{FF2B5EF4-FFF2-40B4-BE49-F238E27FC236}">
                          <a16:creationId xmlns="" xmlns:a16="http://schemas.microsoft.com/office/drawing/2014/main" id="{7FC221E8-58EE-4C3C-88A5-F30C2C85AE5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33" y="13294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13" name="Ellipse 285">
                      <a:extLst>
                        <a:ext uri="{FF2B5EF4-FFF2-40B4-BE49-F238E27FC236}">
                          <a16:creationId xmlns="" xmlns:a16="http://schemas.microsoft.com/office/drawing/2014/main" id="{9A87082F-312E-4CCA-BE52-BD21473F89B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90" y="12729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14" name="Ellipse 288">
                      <a:extLst>
                        <a:ext uri="{FF2B5EF4-FFF2-40B4-BE49-F238E27FC236}">
                          <a16:creationId xmlns="" xmlns:a16="http://schemas.microsoft.com/office/drawing/2014/main" id="{BC75E4B4-2C8B-42A3-8852-38F80A0FE3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15" name="Ellipse 290">
                      <a:extLst>
                        <a:ext uri="{FF2B5EF4-FFF2-40B4-BE49-F238E27FC236}">
                          <a16:creationId xmlns="" xmlns:a16="http://schemas.microsoft.com/office/drawing/2014/main" id="{E98FEB5D-FA69-4CD1-828A-ACA7891CE10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16" name="Ellipse 291">
                      <a:extLst>
                        <a:ext uri="{FF2B5EF4-FFF2-40B4-BE49-F238E27FC236}">
                          <a16:creationId xmlns="" xmlns:a16="http://schemas.microsoft.com/office/drawing/2014/main" id="{83CACF41-A5C7-4BDF-A58A-5BCFD2473A6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17" name="Ellipse 292">
                      <a:extLst>
                        <a:ext uri="{FF2B5EF4-FFF2-40B4-BE49-F238E27FC236}">
                          <a16:creationId xmlns="" xmlns:a16="http://schemas.microsoft.com/office/drawing/2014/main" id="{6BA8CC65-2B2D-437F-8EA5-D9688C2FABF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18" name="Ellipse 293">
                      <a:extLst>
                        <a:ext uri="{FF2B5EF4-FFF2-40B4-BE49-F238E27FC236}">
                          <a16:creationId xmlns="" xmlns:a16="http://schemas.microsoft.com/office/drawing/2014/main" id="{EA923DEB-CCC5-4374-AFEE-7BA18C4C49D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042" name="Group 2041">
                  <a:extLst>
                    <a:ext uri="{FF2B5EF4-FFF2-40B4-BE49-F238E27FC236}">
                      <a16:creationId xmlns="" xmlns:a16="http://schemas.microsoft.com/office/drawing/2014/main" id="{459EFD25-0816-428D-B44D-6C6B8932C77B}"/>
                    </a:ext>
                  </a:extLst>
                </p:cNvPr>
                <p:cNvGrpSpPr/>
                <p:nvPr/>
              </p:nvGrpSpPr>
              <p:grpSpPr>
                <a:xfrm>
                  <a:off x="4812020" y="1274034"/>
                  <a:ext cx="247559" cy="262983"/>
                  <a:chOff x="5010832" y="1477802"/>
                  <a:chExt cx="247559" cy="262983"/>
                </a:xfrm>
              </p:grpSpPr>
              <p:grpSp>
                <p:nvGrpSpPr>
                  <p:cNvPr id="2094" name="Group 2093">
                    <a:extLst>
                      <a:ext uri="{FF2B5EF4-FFF2-40B4-BE49-F238E27FC236}">
                        <a16:creationId xmlns="" xmlns:a16="http://schemas.microsoft.com/office/drawing/2014/main" id="{52360BFB-C97E-46F7-8EDF-1B1C1F922D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0988873">
                    <a:off x="5165708" y="1477802"/>
                    <a:ext cx="92683" cy="124115"/>
                    <a:chOff x="3235" y="11247"/>
                    <a:chExt cx="2160" cy="4058"/>
                  </a:xfrm>
                </p:grpSpPr>
                <p:sp>
                  <p:nvSpPr>
                    <p:cNvPr id="2104" name="Ellipse 282">
                      <a:extLst>
                        <a:ext uri="{FF2B5EF4-FFF2-40B4-BE49-F238E27FC236}">
                          <a16:creationId xmlns="" xmlns:a16="http://schemas.microsoft.com/office/drawing/2014/main" id="{5B56007E-1B70-4AFB-A9AD-AA8015B10A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05" name="Ellipse 285">
                      <a:extLst>
                        <a:ext uri="{FF2B5EF4-FFF2-40B4-BE49-F238E27FC236}">
                          <a16:creationId xmlns="" xmlns:a16="http://schemas.microsoft.com/office/drawing/2014/main" id="{E96BB823-2CE9-4142-97B4-C15B63EC79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06" name="Ellipse 288">
                      <a:extLst>
                        <a:ext uri="{FF2B5EF4-FFF2-40B4-BE49-F238E27FC236}">
                          <a16:creationId xmlns="" xmlns:a16="http://schemas.microsoft.com/office/drawing/2014/main" id="{B2FA62A9-4DC2-4612-B1CF-51C0762FDB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07" name="Ellipse 291">
                      <a:extLst>
                        <a:ext uri="{FF2B5EF4-FFF2-40B4-BE49-F238E27FC236}">
                          <a16:creationId xmlns="" xmlns:a16="http://schemas.microsoft.com/office/drawing/2014/main" id="{19F3855F-CDFE-405E-91E8-15581D8E88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095" name="Group 2094">
                    <a:extLst>
                      <a:ext uri="{FF2B5EF4-FFF2-40B4-BE49-F238E27FC236}">
                        <a16:creationId xmlns="" xmlns:a16="http://schemas.microsoft.com/office/drawing/2014/main" id="{7C8BCCD5-33EF-4072-AC09-C797C9619D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510776">
                    <a:off x="5010832" y="1508150"/>
                    <a:ext cx="180871" cy="232635"/>
                    <a:chOff x="3235" y="11247"/>
                    <a:chExt cx="6318" cy="5582"/>
                  </a:xfrm>
                </p:grpSpPr>
                <p:sp>
                  <p:nvSpPr>
                    <p:cNvPr id="2096" name="Ellipse 282">
                      <a:extLst>
                        <a:ext uri="{FF2B5EF4-FFF2-40B4-BE49-F238E27FC236}">
                          <a16:creationId xmlns="" xmlns:a16="http://schemas.microsoft.com/office/drawing/2014/main" id="{93F93AF6-8162-4672-B01F-63F9280C83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97" name="Ellipse 283">
                      <a:extLst>
                        <a:ext uri="{FF2B5EF4-FFF2-40B4-BE49-F238E27FC236}">
                          <a16:creationId xmlns="" xmlns:a16="http://schemas.microsoft.com/office/drawing/2014/main" id="{3FF0AAF0-B6EE-4693-954D-4A2C784D5CA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98" name="Ellipse 284">
                      <a:extLst>
                        <a:ext uri="{FF2B5EF4-FFF2-40B4-BE49-F238E27FC236}">
                          <a16:creationId xmlns="" xmlns:a16="http://schemas.microsoft.com/office/drawing/2014/main" id="{9A045843-3012-4F93-BB6A-68868A4B06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33" y="13294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99" name="Ellipse 288">
                      <a:extLst>
                        <a:ext uri="{FF2B5EF4-FFF2-40B4-BE49-F238E27FC236}">
                          <a16:creationId xmlns="" xmlns:a16="http://schemas.microsoft.com/office/drawing/2014/main" id="{12A85358-CAB5-4C1A-A076-A87923F1F1A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00" name="Ellipse 290">
                      <a:extLst>
                        <a:ext uri="{FF2B5EF4-FFF2-40B4-BE49-F238E27FC236}">
                          <a16:creationId xmlns="" xmlns:a16="http://schemas.microsoft.com/office/drawing/2014/main" id="{46AE9E08-15EF-49C2-B3F4-42DF02E2AF4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01" name="Ellipse 291">
                      <a:extLst>
                        <a:ext uri="{FF2B5EF4-FFF2-40B4-BE49-F238E27FC236}">
                          <a16:creationId xmlns="" xmlns:a16="http://schemas.microsoft.com/office/drawing/2014/main" id="{C32A17D7-C830-4295-97B7-31EF0B6ACC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02" name="Ellipse 292">
                      <a:extLst>
                        <a:ext uri="{FF2B5EF4-FFF2-40B4-BE49-F238E27FC236}">
                          <a16:creationId xmlns="" xmlns:a16="http://schemas.microsoft.com/office/drawing/2014/main" id="{8E60E8FF-F43D-48C7-B0B2-9E713D8840D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03" name="Ellipse 293">
                      <a:extLst>
                        <a:ext uri="{FF2B5EF4-FFF2-40B4-BE49-F238E27FC236}">
                          <a16:creationId xmlns="" xmlns:a16="http://schemas.microsoft.com/office/drawing/2014/main" id="{E933E12F-0325-420D-82DC-E2004DE4A9F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043" name="Group 2042">
                  <a:extLst>
                    <a:ext uri="{FF2B5EF4-FFF2-40B4-BE49-F238E27FC236}">
                      <a16:creationId xmlns="" xmlns:a16="http://schemas.microsoft.com/office/drawing/2014/main" id="{CFDEB43E-DBE5-439D-8F46-4029DC9EABA3}"/>
                    </a:ext>
                  </a:extLst>
                </p:cNvPr>
                <p:cNvGrpSpPr/>
                <p:nvPr/>
              </p:nvGrpSpPr>
              <p:grpSpPr>
                <a:xfrm>
                  <a:off x="4206522" y="1434245"/>
                  <a:ext cx="343805" cy="267425"/>
                  <a:chOff x="5010658" y="1469240"/>
                  <a:chExt cx="343805" cy="267425"/>
                </a:xfrm>
              </p:grpSpPr>
              <p:grpSp>
                <p:nvGrpSpPr>
                  <p:cNvPr id="2074" name="Group 2073">
                    <a:extLst>
                      <a:ext uri="{FF2B5EF4-FFF2-40B4-BE49-F238E27FC236}">
                        <a16:creationId xmlns="" xmlns:a16="http://schemas.microsoft.com/office/drawing/2014/main" id="{3433DE7A-F064-4162-A09B-B9A4AF19E7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0988873">
                    <a:off x="5169098" y="1469240"/>
                    <a:ext cx="185365" cy="170727"/>
                    <a:chOff x="3235" y="11247"/>
                    <a:chExt cx="4320" cy="5582"/>
                  </a:xfrm>
                </p:grpSpPr>
                <p:sp>
                  <p:nvSpPr>
                    <p:cNvPr id="2085" name="Ellipse 282">
                      <a:extLst>
                        <a:ext uri="{FF2B5EF4-FFF2-40B4-BE49-F238E27FC236}">
                          <a16:creationId xmlns="" xmlns:a16="http://schemas.microsoft.com/office/drawing/2014/main" id="{DD50D20C-4DFC-4BA5-A782-695B267A03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86" name="Ellipse 283">
                      <a:extLst>
                        <a:ext uri="{FF2B5EF4-FFF2-40B4-BE49-F238E27FC236}">
                          <a16:creationId xmlns="" xmlns:a16="http://schemas.microsoft.com/office/drawing/2014/main" id="{893AF83F-6DA1-405E-93F2-13D7A1C51F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87" name="Ellipse 284">
                      <a:extLst>
                        <a:ext uri="{FF2B5EF4-FFF2-40B4-BE49-F238E27FC236}">
                          <a16:creationId xmlns="" xmlns:a16="http://schemas.microsoft.com/office/drawing/2014/main" id="{886ED584-56B4-458B-9B80-5A819063FC5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268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88" name="Ellipse 285">
                      <a:extLst>
                        <a:ext uri="{FF2B5EF4-FFF2-40B4-BE49-F238E27FC236}">
                          <a16:creationId xmlns="" xmlns:a16="http://schemas.microsoft.com/office/drawing/2014/main" id="{69420ABE-C22A-49A5-BC0D-74156CC844A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89" name="Ellipse 288">
                      <a:extLst>
                        <a:ext uri="{FF2B5EF4-FFF2-40B4-BE49-F238E27FC236}">
                          <a16:creationId xmlns="" xmlns:a16="http://schemas.microsoft.com/office/drawing/2014/main" id="{5EC2D89B-BA59-4C2D-8DD2-1D37427BFEC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90" name="Ellipse 290">
                      <a:extLst>
                        <a:ext uri="{FF2B5EF4-FFF2-40B4-BE49-F238E27FC236}">
                          <a16:creationId xmlns="" xmlns:a16="http://schemas.microsoft.com/office/drawing/2014/main" id="{14A017F0-4EEE-42A7-B4A8-F15A97C2EDB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91" name="Ellipse 291">
                      <a:extLst>
                        <a:ext uri="{FF2B5EF4-FFF2-40B4-BE49-F238E27FC236}">
                          <a16:creationId xmlns="" xmlns:a16="http://schemas.microsoft.com/office/drawing/2014/main" id="{4D1643CD-9313-4F6D-9E38-FB41B35073D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92" name="Ellipse 292">
                      <a:extLst>
                        <a:ext uri="{FF2B5EF4-FFF2-40B4-BE49-F238E27FC236}">
                          <a16:creationId xmlns="" xmlns:a16="http://schemas.microsoft.com/office/drawing/2014/main" id="{8BB12992-D591-4545-84B4-5193EFE0A2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93" name="Ellipse 293">
                      <a:extLst>
                        <a:ext uri="{FF2B5EF4-FFF2-40B4-BE49-F238E27FC236}">
                          <a16:creationId xmlns="" xmlns:a16="http://schemas.microsoft.com/office/drawing/2014/main" id="{52D6A809-217C-457B-BEF5-0A14D97BE15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075" name="Group 2074">
                    <a:extLst>
                      <a:ext uri="{FF2B5EF4-FFF2-40B4-BE49-F238E27FC236}">
                        <a16:creationId xmlns="" xmlns:a16="http://schemas.microsoft.com/office/drawing/2014/main" id="{4B03A767-4F68-48BC-93A7-E22846A98B1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510776">
                    <a:off x="5010658" y="1504030"/>
                    <a:ext cx="278922" cy="232635"/>
                    <a:chOff x="-190" y="11247"/>
                    <a:chExt cx="9743" cy="5582"/>
                  </a:xfrm>
                </p:grpSpPr>
                <p:sp>
                  <p:nvSpPr>
                    <p:cNvPr id="2076" name="Ellipse 282">
                      <a:extLst>
                        <a:ext uri="{FF2B5EF4-FFF2-40B4-BE49-F238E27FC236}">
                          <a16:creationId xmlns="" xmlns:a16="http://schemas.microsoft.com/office/drawing/2014/main" id="{5DDD5F54-AA4E-447A-B8D2-4E2E3152E4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77" name="Ellipse 283">
                      <a:extLst>
                        <a:ext uri="{FF2B5EF4-FFF2-40B4-BE49-F238E27FC236}">
                          <a16:creationId xmlns="" xmlns:a16="http://schemas.microsoft.com/office/drawing/2014/main" id="{06AECDC9-1D64-4028-B7D0-71146DD8BC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78" name="Ellipse 284">
                      <a:extLst>
                        <a:ext uri="{FF2B5EF4-FFF2-40B4-BE49-F238E27FC236}">
                          <a16:creationId xmlns="" xmlns:a16="http://schemas.microsoft.com/office/drawing/2014/main" id="{A3599572-8BA3-4279-99A0-2631F6EB1A0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33" y="13294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79" name="Ellipse 285">
                      <a:extLst>
                        <a:ext uri="{FF2B5EF4-FFF2-40B4-BE49-F238E27FC236}">
                          <a16:creationId xmlns="" xmlns:a16="http://schemas.microsoft.com/office/drawing/2014/main" id="{655DE64A-C63F-46AD-9A44-479C07A369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90" y="12729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80" name="Ellipse 288">
                      <a:extLst>
                        <a:ext uri="{FF2B5EF4-FFF2-40B4-BE49-F238E27FC236}">
                          <a16:creationId xmlns="" xmlns:a16="http://schemas.microsoft.com/office/drawing/2014/main" id="{0AF0A86A-3CE7-41FA-8346-F3E03721A6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81" name="Ellipse 290">
                      <a:extLst>
                        <a:ext uri="{FF2B5EF4-FFF2-40B4-BE49-F238E27FC236}">
                          <a16:creationId xmlns="" xmlns:a16="http://schemas.microsoft.com/office/drawing/2014/main" id="{AED5E097-E170-4CEA-9FE9-81698D5AD5D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82" name="Ellipse 291">
                      <a:extLst>
                        <a:ext uri="{FF2B5EF4-FFF2-40B4-BE49-F238E27FC236}">
                          <a16:creationId xmlns="" xmlns:a16="http://schemas.microsoft.com/office/drawing/2014/main" id="{3BC6A883-0095-435C-8ECE-299B779DE27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83" name="Ellipse 292">
                      <a:extLst>
                        <a:ext uri="{FF2B5EF4-FFF2-40B4-BE49-F238E27FC236}">
                          <a16:creationId xmlns="" xmlns:a16="http://schemas.microsoft.com/office/drawing/2014/main" id="{5AFF1123-20E5-41C9-897B-5FA7CD9245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84" name="Ellipse 293">
                      <a:extLst>
                        <a:ext uri="{FF2B5EF4-FFF2-40B4-BE49-F238E27FC236}">
                          <a16:creationId xmlns="" xmlns:a16="http://schemas.microsoft.com/office/drawing/2014/main" id="{9782CFFA-20B2-4BA0-A9C0-F27E80F1A49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044" name="Group 2043">
                  <a:extLst>
                    <a:ext uri="{FF2B5EF4-FFF2-40B4-BE49-F238E27FC236}">
                      <a16:creationId xmlns="" xmlns:a16="http://schemas.microsoft.com/office/drawing/2014/main" id="{0D202792-C9C3-4C18-848C-7E2814937FDE}"/>
                    </a:ext>
                  </a:extLst>
                </p:cNvPr>
                <p:cNvGrpSpPr/>
                <p:nvPr/>
              </p:nvGrpSpPr>
              <p:grpSpPr>
                <a:xfrm>
                  <a:off x="4131058" y="1254698"/>
                  <a:ext cx="247956" cy="263391"/>
                  <a:chOff x="5106507" y="1469240"/>
                  <a:chExt cx="247956" cy="263391"/>
                </a:xfrm>
              </p:grpSpPr>
              <p:grpSp>
                <p:nvGrpSpPr>
                  <p:cNvPr id="2058" name="Group 2057">
                    <a:extLst>
                      <a:ext uri="{FF2B5EF4-FFF2-40B4-BE49-F238E27FC236}">
                        <a16:creationId xmlns="" xmlns:a16="http://schemas.microsoft.com/office/drawing/2014/main" id="{F65EF9DA-22DE-41DD-A3CE-3231E311111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0988873">
                    <a:off x="5169098" y="1469240"/>
                    <a:ext cx="185365" cy="170727"/>
                    <a:chOff x="3235" y="11247"/>
                    <a:chExt cx="4320" cy="5582"/>
                  </a:xfrm>
                </p:grpSpPr>
                <p:sp>
                  <p:nvSpPr>
                    <p:cNvPr id="2065" name="Ellipse 282">
                      <a:extLst>
                        <a:ext uri="{FF2B5EF4-FFF2-40B4-BE49-F238E27FC236}">
                          <a16:creationId xmlns="" xmlns:a16="http://schemas.microsoft.com/office/drawing/2014/main" id="{81B2B667-34BB-4A4F-A37F-DC782F171D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66" name="Ellipse 283">
                      <a:extLst>
                        <a:ext uri="{FF2B5EF4-FFF2-40B4-BE49-F238E27FC236}">
                          <a16:creationId xmlns="" xmlns:a16="http://schemas.microsoft.com/office/drawing/2014/main" id="{105FDC23-E4AF-4E57-9E93-7E1A335E41C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67" name="Ellipse 284">
                      <a:extLst>
                        <a:ext uri="{FF2B5EF4-FFF2-40B4-BE49-F238E27FC236}">
                          <a16:creationId xmlns="" xmlns:a16="http://schemas.microsoft.com/office/drawing/2014/main" id="{0FE71305-8516-4DDB-BA8B-6902E269B01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268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68" name="Ellipse 285">
                      <a:extLst>
                        <a:ext uri="{FF2B5EF4-FFF2-40B4-BE49-F238E27FC236}">
                          <a16:creationId xmlns="" xmlns:a16="http://schemas.microsoft.com/office/drawing/2014/main" id="{0A8330AD-946F-4F42-BD9C-F2CF4CBA30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69" name="Ellipse 288">
                      <a:extLst>
                        <a:ext uri="{FF2B5EF4-FFF2-40B4-BE49-F238E27FC236}">
                          <a16:creationId xmlns="" xmlns:a16="http://schemas.microsoft.com/office/drawing/2014/main" id="{7E7A3A1D-7F56-41FF-A1F0-B86D5C7188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70" name="Ellipse 290">
                      <a:extLst>
                        <a:ext uri="{FF2B5EF4-FFF2-40B4-BE49-F238E27FC236}">
                          <a16:creationId xmlns="" xmlns:a16="http://schemas.microsoft.com/office/drawing/2014/main" id="{D2D3120B-30C7-4328-9007-AA7E55541C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71" name="Ellipse 291">
                      <a:extLst>
                        <a:ext uri="{FF2B5EF4-FFF2-40B4-BE49-F238E27FC236}">
                          <a16:creationId xmlns="" xmlns:a16="http://schemas.microsoft.com/office/drawing/2014/main" id="{B6A21D56-1CE8-4302-95E6-E8A45EC73F8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72" name="Ellipse 292">
                      <a:extLst>
                        <a:ext uri="{FF2B5EF4-FFF2-40B4-BE49-F238E27FC236}">
                          <a16:creationId xmlns="" xmlns:a16="http://schemas.microsoft.com/office/drawing/2014/main" id="{5736AD42-2D29-4E4C-8D15-CE2ACEAEC6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73" name="Ellipse 293">
                      <a:extLst>
                        <a:ext uri="{FF2B5EF4-FFF2-40B4-BE49-F238E27FC236}">
                          <a16:creationId xmlns="" xmlns:a16="http://schemas.microsoft.com/office/drawing/2014/main" id="{85AA4972-16FC-4725-AB50-B64F17A0DE6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059" name="Group 2058">
                    <a:extLst>
                      <a:ext uri="{FF2B5EF4-FFF2-40B4-BE49-F238E27FC236}">
                        <a16:creationId xmlns="" xmlns:a16="http://schemas.microsoft.com/office/drawing/2014/main" id="{79DF744B-05F2-4462-A6EC-CD7CB2E210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510776">
                    <a:off x="5106507" y="1499996"/>
                    <a:ext cx="182904" cy="232635"/>
                    <a:chOff x="-190" y="11247"/>
                    <a:chExt cx="6389" cy="5582"/>
                  </a:xfrm>
                </p:grpSpPr>
                <p:sp>
                  <p:nvSpPr>
                    <p:cNvPr id="2060" name="Ellipse 282">
                      <a:extLst>
                        <a:ext uri="{FF2B5EF4-FFF2-40B4-BE49-F238E27FC236}">
                          <a16:creationId xmlns="" xmlns:a16="http://schemas.microsoft.com/office/drawing/2014/main" id="{2ECEA45D-D63D-4165-A077-C6666084172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61" name="Ellipse 285">
                      <a:extLst>
                        <a:ext uri="{FF2B5EF4-FFF2-40B4-BE49-F238E27FC236}">
                          <a16:creationId xmlns="" xmlns:a16="http://schemas.microsoft.com/office/drawing/2014/main" id="{D100A987-6DEE-4891-8BEB-38481F7127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90" y="12729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62" name="Ellipse 288">
                      <a:extLst>
                        <a:ext uri="{FF2B5EF4-FFF2-40B4-BE49-F238E27FC236}">
                          <a16:creationId xmlns="" xmlns:a16="http://schemas.microsoft.com/office/drawing/2014/main" id="{361CAC01-4532-4765-A004-A6D161DA6EA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63" name="Ellipse 291">
                      <a:extLst>
                        <a:ext uri="{FF2B5EF4-FFF2-40B4-BE49-F238E27FC236}">
                          <a16:creationId xmlns="" xmlns:a16="http://schemas.microsoft.com/office/drawing/2014/main" id="{582B91FC-E2C2-46A7-8C34-71A15088CD7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64" name="Ellipse 292">
                      <a:extLst>
                        <a:ext uri="{FF2B5EF4-FFF2-40B4-BE49-F238E27FC236}">
                          <a16:creationId xmlns="" xmlns:a16="http://schemas.microsoft.com/office/drawing/2014/main" id="{16524A01-6DD9-4ACB-8627-956FF15AE47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2045" name="Group 2044">
                  <a:extLst>
                    <a:ext uri="{FF2B5EF4-FFF2-40B4-BE49-F238E27FC236}">
                      <a16:creationId xmlns="" xmlns:a16="http://schemas.microsoft.com/office/drawing/2014/main" id="{46A26599-A642-44F3-B0F9-ED006815B1BD}"/>
                    </a:ext>
                  </a:extLst>
                </p:cNvPr>
                <p:cNvGrpSpPr/>
                <p:nvPr/>
              </p:nvGrpSpPr>
              <p:grpSpPr>
                <a:xfrm>
                  <a:off x="4130371" y="978364"/>
                  <a:ext cx="185365" cy="198822"/>
                  <a:chOff x="5169098" y="1469240"/>
                  <a:chExt cx="185365" cy="198822"/>
                </a:xfrm>
              </p:grpSpPr>
              <p:grpSp>
                <p:nvGrpSpPr>
                  <p:cNvPr id="2046" name="Group 2045">
                    <a:extLst>
                      <a:ext uri="{FF2B5EF4-FFF2-40B4-BE49-F238E27FC236}">
                        <a16:creationId xmlns="" xmlns:a16="http://schemas.microsoft.com/office/drawing/2014/main" id="{39ABF09B-CD13-40A7-A9CE-143AB41CD9C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20988873">
                    <a:off x="5169098" y="1469240"/>
                    <a:ext cx="185365" cy="170727"/>
                    <a:chOff x="3235" y="11247"/>
                    <a:chExt cx="4320" cy="5582"/>
                  </a:xfrm>
                </p:grpSpPr>
                <p:sp>
                  <p:nvSpPr>
                    <p:cNvPr id="2050" name="Ellipse 282">
                      <a:extLst>
                        <a:ext uri="{FF2B5EF4-FFF2-40B4-BE49-F238E27FC236}">
                          <a16:creationId xmlns="" xmlns:a16="http://schemas.microsoft.com/office/drawing/2014/main" id="{73B1C7E5-E159-434D-8BCF-5C941D3FAB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124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51" name="Ellipse 283">
                      <a:extLst>
                        <a:ext uri="{FF2B5EF4-FFF2-40B4-BE49-F238E27FC236}">
                          <a16:creationId xmlns="" xmlns:a16="http://schemas.microsoft.com/office/drawing/2014/main" id="{1A749EB0-0607-4067-805D-68D15DC78E5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196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52" name="Ellipse 284">
                      <a:extLst>
                        <a:ext uri="{FF2B5EF4-FFF2-40B4-BE49-F238E27FC236}">
                          <a16:creationId xmlns="" xmlns:a16="http://schemas.microsoft.com/office/drawing/2014/main" id="{BCD4E432-43FD-401A-8AAB-A5902BB75A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5" y="1268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53" name="Ellipse 288">
                      <a:extLst>
                        <a:ext uri="{FF2B5EF4-FFF2-40B4-BE49-F238E27FC236}">
                          <a16:creationId xmlns="" xmlns:a16="http://schemas.microsoft.com/office/drawing/2014/main" id="{7C288BE9-276D-4E74-918D-1E6902B13E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54" name="Ellipse 290">
                      <a:extLst>
                        <a:ext uri="{FF2B5EF4-FFF2-40B4-BE49-F238E27FC236}">
                          <a16:creationId xmlns="" xmlns:a16="http://schemas.microsoft.com/office/drawing/2014/main" id="{64AD4AEC-675A-4D89-93D8-FA133E6F88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15" y="1412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55" name="Ellipse 291">
                      <a:extLst>
                        <a:ext uri="{FF2B5EF4-FFF2-40B4-BE49-F238E27FC236}">
                          <a16:creationId xmlns="" xmlns:a16="http://schemas.microsoft.com/office/drawing/2014/main" id="{EC0D98C4-AC2A-498A-A824-6053917519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5" y="1484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56" name="Ellipse 292">
                      <a:extLst>
                        <a:ext uri="{FF2B5EF4-FFF2-40B4-BE49-F238E27FC236}">
                          <a16:creationId xmlns="" xmlns:a16="http://schemas.microsoft.com/office/drawing/2014/main" id="{04337F71-3C8C-4465-B8D3-8EF6ACD9B9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79" y="16371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57" name="Ellipse 293">
                      <a:extLst>
                        <a:ext uri="{FF2B5EF4-FFF2-40B4-BE49-F238E27FC236}">
                          <a16:creationId xmlns="" xmlns:a16="http://schemas.microsoft.com/office/drawing/2014/main" id="{F1BDA4A1-08C5-4485-8420-790F1134336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35" y="15567"/>
                      <a:ext cx="720" cy="45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2047" name="Group 2046">
                    <a:extLst>
                      <a:ext uri="{FF2B5EF4-FFF2-40B4-BE49-F238E27FC236}">
                        <a16:creationId xmlns="" xmlns:a16="http://schemas.microsoft.com/office/drawing/2014/main" id="{D0183A7B-694B-49BE-A03A-3C176B2F484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rot="10510776">
                    <a:off x="5173230" y="1620760"/>
                    <a:ext cx="118663" cy="47302"/>
                    <a:chOff x="-190" y="12729"/>
                    <a:chExt cx="4145" cy="1135"/>
                  </a:xfrm>
                </p:grpSpPr>
                <p:sp>
                  <p:nvSpPr>
                    <p:cNvPr id="2048" name="Ellipse 285">
                      <a:extLst>
                        <a:ext uri="{FF2B5EF4-FFF2-40B4-BE49-F238E27FC236}">
                          <a16:creationId xmlns="" xmlns:a16="http://schemas.microsoft.com/office/drawing/2014/main" id="{E531FAB7-899B-4B51-8F4D-D88AD734123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90" y="12729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49" name="Ellipse 288">
                      <a:extLst>
                        <a:ext uri="{FF2B5EF4-FFF2-40B4-BE49-F238E27FC236}">
                          <a16:creationId xmlns="" xmlns:a16="http://schemas.microsoft.com/office/drawing/2014/main" id="{916E7245-681F-48E0-8CEF-C0005664B6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5" y="13407"/>
                      <a:ext cx="720" cy="45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25400">
                      <a:noFill/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ctr" anchorCtr="0" upright="1">
                      <a:no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2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kumimoji="0" lang="en-US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2015" name="Group 2014">
                <a:extLst>
                  <a:ext uri="{FF2B5EF4-FFF2-40B4-BE49-F238E27FC236}">
                    <a16:creationId xmlns="" xmlns:a16="http://schemas.microsoft.com/office/drawing/2014/main" id="{5FEE8044-7C86-447A-BDAA-E7392D175469}"/>
                  </a:ext>
                </a:extLst>
              </p:cNvPr>
              <p:cNvGrpSpPr/>
              <p:nvPr/>
            </p:nvGrpSpPr>
            <p:grpSpPr>
              <a:xfrm>
                <a:off x="6278340" y="4202234"/>
                <a:ext cx="313155" cy="264694"/>
                <a:chOff x="5010658" y="1471971"/>
                <a:chExt cx="313155" cy="264694"/>
              </a:xfrm>
            </p:grpSpPr>
            <p:grpSp>
              <p:nvGrpSpPr>
                <p:cNvPr id="2016" name="Group 2015">
                  <a:extLst>
                    <a:ext uri="{FF2B5EF4-FFF2-40B4-BE49-F238E27FC236}">
                      <a16:creationId xmlns="" xmlns:a16="http://schemas.microsoft.com/office/drawing/2014/main" id="{9AFCD5A1-672B-4DDB-9F1C-178206992A8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20988873">
                  <a:off x="5169342" y="1471971"/>
                  <a:ext cx="154471" cy="170727"/>
                  <a:chOff x="3235" y="11247"/>
                  <a:chExt cx="3600" cy="5582"/>
                </a:xfrm>
              </p:grpSpPr>
              <p:sp>
                <p:nvSpPr>
                  <p:cNvPr id="2027" name="Ellipse 282">
                    <a:extLst>
                      <a:ext uri="{FF2B5EF4-FFF2-40B4-BE49-F238E27FC236}">
                        <a16:creationId xmlns="" xmlns:a16="http://schemas.microsoft.com/office/drawing/2014/main" id="{DC0F3961-A3E8-4FFB-8DA4-0C48D9B0E2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5" y="11247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28" name="Ellipse 283">
                    <a:extLst>
                      <a:ext uri="{FF2B5EF4-FFF2-40B4-BE49-F238E27FC236}">
                        <a16:creationId xmlns="" xmlns:a16="http://schemas.microsoft.com/office/drawing/2014/main" id="{B68D09AC-764E-494F-8008-1B33994A4F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5" y="11967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29" name="Ellipse 284">
                    <a:extLst>
                      <a:ext uri="{FF2B5EF4-FFF2-40B4-BE49-F238E27FC236}">
                        <a16:creationId xmlns="" xmlns:a16="http://schemas.microsoft.com/office/drawing/2014/main" id="{8FD284C4-6332-426B-B274-E67BC17F19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5" y="12687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30" name="Ellipse 285">
                    <a:extLst>
                      <a:ext uri="{FF2B5EF4-FFF2-40B4-BE49-F238E27FC236}">
                        <a16:creationId xmlns="" xmlns:a16="http://schemas.microsoft.com/office/drawing/2014/main" id="{38B3C0D8-542B-4E3B-97A0-7E4AFE015A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35" y="11967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31" name="Ellipse 288">
                    <a:extLst>
                      <a:ext uri="{FF2B5EF4-FFF2-40B4-BE49-F238E27FC236}">
                        <a16:creationId xmlns="" xmlns:a16="http://schemas.microsoft.com/office/drawing/2014/main" id="{5F23834E-A812-4D9A-AF99-DA8182E138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35" y="13407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32" name="Ellipse 290">
                    <a:extLst>
                      <a:ext uri="{FF2B5EF4-FFF2-40B4-BE49-F238E27FC236}">
                        <a16:creationId xmlns="" xmlns:a16="http://schemas.microsoft.com/office/drawing/2014/main" id="{87C6AA67-DAAA-4F44-9D80-BFDB474FAC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5" y="14127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33" name="Ellipse 291">
                    <a:extLst>
                      <a:ext uri="{FF2B5EF4-FFF2-40B4-BE49-F238E27FC236}">
                        <a16:creationId xmlns="" xmlns:a16="http://schemas.microsoft.com/office/drawing/2014/main" id="{EB58717C-06A6-4E2A-BF53-76AADF335B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55" y="14847"/>
                    <a:ext cx="720" cy="45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34" name="Ellipse 292">
                    <a:extLst>
                      <a:ext uri="{FF2B5EF4-FFF2-40B4-BE49-F238E27FC236}">
                        <a16:creationId xmlns="" xmlns:a16="http://schemas.microsoft.com/office/drawing/2014/main" id="{80575576-DC8D-4C7F-8F11-15C475CEED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79" y="16371"/>
                    <a:ext cx="720" cy="45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017" name="Group 2016">
                  <a:extLst>
                    <a:ext uri="{FF2B5EF4-FFF2-40B4-BE49-F238E27FC236}">
                      <a16:creationId xmlns="" xmlns:a16="http://schemas.microsoft.com/office/drawing/2014/main" id="{D5A573FE-B900-437E-8A8C-0427132E4E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0510776">
                  <a:off x="5010658" y="1504030"/>
                  <a:ext cx="278922" cy="232635"/>
                  <a:chOff x="-190" y="11247"/>
                  <a:chExt cx="9743" cy="5582"/>
                </a:xfrm>
              </p:grpSpPr>
              <p:sp>
                <p:nvSpPr>
                  <p:cNvPr id="2018" name="Ellipse 282">
                    <a:extLst>
                      <a:ext uri="{FF2B5EF4-FFF2-40B4-BE49-F238E27FC236}">
                        <a16:creationId xmlns="" xmlns:a16="http://schemas.microsoft.com/office/drawing/2014/main" id="{8466D538-B6AD-4853-AE14-7EC9D57BB1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5" y="11247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19" name="Ellipse 283">
                    <a:extLst>
                      <a:ext uri="{FF2B5EF4-FFF2-40B4-BE49-F238E27FC236}">
                        <a16:creationId xmlns="" xmlns:a16="http://schemas.microsoft.com/office/drawing/2014/main" id="{FAE72B36-C678-40CE-A9CF-F97D0B02E7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5" y="11967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20" name="Ellipse 284">
                    <a:extLst>
                      <a:ext uri="{FF2B5EF4-FFF2-40B4-BE49-F238E27FC236}">
                        <a16:creationId xmlns="" xmlns:a16="http://schemas.microsoft.com/office/drawing/2014/main" id="{8C9173BC-D1D9-4267-9817-A082B771E0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33" y="13294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21" name="Ellipse 285">
                    <a:extLst>
                      <a:ext uri="{FF2B5EF4-FFF2-40B4-BE49-F238E27FC236}">
                        <a16:creationId xmlns="" xmlns:a16="http://schemas.microsoft.com/office/drawing/2014/main" id="{F7DFC686-0CB9-4661-BB60-8570FC5AB5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190" y="12729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22" name="Ellipse 288">
                    <a:extLst>
                      <a:ext uri="{FF2B5EF4-FFF2-40B4-BE49-F238E27FC236}">
                        <a16:creationId xmlns="" xmlns:a16="http://schemas.microsoft.com/office/drawing/2014/main" id="{4D010991-11A1-4859-8D9B-83B31E8A10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35" y="13407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23" name="Ellipse 290">
                    <a:extLst>
                      <a:ext uri="{FF2B5EF4-FFF2-40B4-BE49-F238E27FC236}">
                        <a16:creationId xmlns="" xmlns:a16="http://schemas.microsoft.com/office/drawing/2014/main" id="{97ADB8A6-6537-411D-96F5-ED713A0A2F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5" y="14127"/>
                    <a:ext cx="720" cy="45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24" name="Ellipse 291">
                    <a:extLst>
                      <a:ext uri="{FF2B5EF4-FFF2-40B4-BE49-F238E27FC236}">
                        <a16:creationId xmlns="" xmlns:a16="http://schemas.microsoft.com/office/drawing/2014/main" id="{F1423056-71B7-465E-B996-912AC7EE82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55" y="14847"/>
                    <a:ext cx="720" cy="45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25" name="Ellipse 292">
                    <a:extLst>
                      <a:ext uri="{FF2B5EF4-FFF2-40B4-BE49-F238E27FC236}">
                        <a16:creationId xmlns="" xmlns:a16="http://schemas.microsoft.com/office/drawing/2014/main" id="{85ABBD07-A08D-4A87-99AC-A1409823B5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79" y="16371"/>
                    <a:ext cx="720" cy="45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26" name="Ellipse 293">
                    <a:extLst>
                      <a:ext uri="{FF2B5EF4-FFF2-40B4-BE49-F238E27FC236}">
                        <a16:creationId xmlns="" xmlns:a16="http://schemas.microsoft.com/office/drawing/2014/main" id="{66547851-23A7-4483-9650-ADDE3D846D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35" y="15567"/>
                    <a:ext cx="720" cy="45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25400">
                    <a:noFill/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ctr" anchorCtr="0" upright="1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25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11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pic>
          <p:nvPicPr>
            <p:cNvPr id="2376" name="Bilde 56">
              <a:extLst>
                <a:ext uri="{FF2B5EF4-FFF2-40B4-BE49-F238E27FC236}">
                  <a16:creationId xmlns="" xmlns:a16="http://schemas.microsoft.com/office/drawing/2014/main" id="{986288BB-B118-49E4-911E-6AA1E6B98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09186">
              <a:off x="6626095" y="2322227"/>
              <a:ext cx="740238" cy="1136394"/>
            </a:xfrm>
            <a:prstGeom prst="rect">
              <a:avLst/>
            </a:prstGeom>
          </p:spPr>
        </p:pic>
      </p:grpSp>
      <p:pic>
        <p:nvPicPr>
          <p:cNvPr id="2378" name="Picture 237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t="2992" r="9026" b="6450"/>
          <a:stretch/>
        </p:blipFill>
        <p:spPr>
          <a:xfrm>
            <a:off x="9723171" y="2561495"/>
            <a:ext cx="2291537" cy="19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model </a:t>
            </a:r>
            <a:r>
              <a:rPr lang="en-GB" dirty="0" smtClean="0"/>
              <a:t>structure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Three </a:t>
            </a:r>
            <a:r>
              <a:rPr lang="en-GB" dirty="0" smtClean="0"/>
              <a:t>sub-models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523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ilderesultat for phénologie du blé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48" y="2396331"/>
            <a:ext cx="7625723" cy="401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Winter </a:t>
            </a:r>
            <a:r>
              <a:rPr lang="nb-NO" dirty="0" err="1" smtClean="0"/>
              <a:t>wheat</a:t>
            </a:r>
            <a:r>
              <a:rPr lang="nb-NO" dirty="0" smtClean="0"/>
              <a:t> sub-</a:t>
            </a:r>
            <a:r>
              <a:rPr lang="nb-NO" dirty="0" err="1" smtClean="0"/>
              <a:t>model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9293483" y="834569"/>
            <a:ext cx="2251162" cy="1613721"/>
            <a:chOff x="5296405" y="1825625"/>
            <a:chExt cx="2251162" cy="1613721"/>
          </a:xfrm>
        </p:grpSpPr>
        <p:pic>
          <p:nvPicPr>
            <p:cNvPr id="7" name="Picture 6" descr="Bilderesultat for thermomètr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18" y="1825625"/>
              <a:ext cx="722749" cy="1613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so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6405" y="2015578"/>
              <a:ext cx="1219672" cy="1233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2150076" y="2396331"/>
            <a:ext cx="1993556" cy="437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57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ilderesultat for phénologie du blé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48" y="2396331"/>
            <a:ext cx="7625723" cy="401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Winter </a:t>
            </a:r>
            <a:r>
              <a:rPr lang="nb-NO" dirty="0" err="1" smtClean="0"/>
              <a:t>wheat</a:t>
            </a:r>
            <a:r>
              <a:rPr lang="nb-NO" dirty="0" smtClean="0"/>
              <a:t> sub-</a:t>
            </a:r>
            <a:r>
              <a:rPr lang="nb-NO" dirty="0" err="1" smtClean="0"/>
              <a:t>model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9293483" y="834569"/>
            <a:ext cx="2251162" cy="1613721"/>
            <a:chOff x="5296405" y="1825625"/>
            <a:chExt cx="2251162" cy="1613721"/>
          </a:xfrm>
        </p:grpSpPr>
        <p:pic>
          <p:nvPicPr>
            <p:cNvPr id="7" name="Picture 6" descr="Bilderesultat for thermomètr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18" y="1825625"/>
              <a:ext cx="722749" cy="1613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so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6405" y="2015578"/>
              <a:ext cx="1219672" cy="1233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344123" y="1641428"/>
            <a:ext cx="5173524" cy="2712448"/>
            <a:chOff x="255371" y="1515762"/>
            <a:chExt cx="5173524" cy="2712448"/>
          </a:xfrm>
        </p:grpSpPr>
        <p:sp>
          <p:nvSpPr>
            <p:cNvPr id="12" name="Rectangle 11"/>
            <p:cNvSpPr/>
            <p:nvPr/>
          </p:nvSpPr>
          <p:spPr>
            <a:xfrm>
              <a:off x="3772928" y="1581665"/>
              <a:ext cx="1514778" cy="2504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55371" y="1515762"/>
              <a:ext cx="5173524" cy="2712448"/>
              <a:chOff x="1037966" y="1515762"/>
              <a:chExt cx="5173524" cy="2712448"/>
            </a:xfrm>
          </p:grpSpPr>
          <p:pic>
            <p:nvPicPr>
              <p:cNvPr id="1026" name="Picture 5" descr="cid:image001.png@01D4863F.3B760940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0" t="12758" r="30221" b="5384"/>
              <a:stretch/>
            </p:blipFill>
            <p:spPr bwMode="auto">
              <a:xfrm>
                <a:off x="1037966" y="1515762"/>
                <a:ext cx="3517557" cy="2712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785465" y="2313117"/>
                <a:ext cx="1426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dirty="0" err="1" smtClean="0"/>
                  <a:t>Observation</a:t>
                </a:r>
                <a:endParaRPr lang="nb-NO" dirty="0" smtClean="0"/>
              </a:p>
              <a:p>
                <a:r>
                  <a:rPr lang="nb-NO" dirty="0" err="1" smtClean="0"/>
                  <a:t>Prediction</a:t>
                </a:r>
                <a:endParaRPr lang="en-GB" dirty="0"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4589905" y="2448290"/>
                <a:ext cx="105663" cy="97202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4555523" y="2800865"/>
                <a:ext cx="199766" cy="0"/>
              </a:xfrm>
              <a:prstGeom prst="line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5727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Aphid</a:t>
            </a:r>
            <a:r>
              <a:rPr lang="nb-NO" dirty="0" smtClean="0"/>
              <a:t> sub-</a:t>
            </a:r>
            <a:r>
              <a:rPr lang="nb-NO" dirty="0" err="1" smtClean="0"/>
              <a:t>model</a:t>
            </a:r>
            <a:endParaRPr lang="en-GB" dirty="0"/>
          </a:p>
        </p:txBody>
      </p:sp>
      <p:grpSp>
        <p:nvGrpSpPr>
          <p:cNvPr id="28" name="Group 27"/>
          <p:cNvGrpSpPr/>
          <p:nvPr/>
        </p:nvGrpSpPr>
        <p:grpSpPr>
          <a:xfrm>
            <a:off x="918367" y="2445013"/>
            <a:ext cx="9075524" cy="1737785"/>
            <a:chOff x="239411" y="2505243"/>
            <a:chExt cx="9075524" cy="1737785"/>
          </a:xfrm>
        </p:grpSpPr>
        <p:sp>
          <p:nvSpPr>
            <p:cNvPr id="29" name="Rounded Rectangle 28"/>
            <p:cNvSpPr/>
            <p:nvPr/>
          </p:nvSpPr>
          <p:spPr>
            <a:xfrm>
              <a:off x="4042719" y="2505246"/>
              <a:ext cx="2281881" cy="121947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Apterous</a:t>
              </a:r>
              <a:r>
                <a:rPr lang="en-US" dirty="0" smtClean="0"/>
                <a:t> nymphs 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033054" y="2505243"/>
              <a:ext cx="2281881" cy="121948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Apterous</a:t>
              </a:r>
              <a:r>
                <a:rPr lang="en-US" dirty="0" smtClean="0"/>
                <a:t> adults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stCxn id="40" idx="3"/>
            </p:cNvCxnSpPr>
            <p:nvPr/>
          </p:nvCxnSpPr>
          <p:spPr>
            <a:xfrm>
              <a:off x="2521292" y="3144923"/>
              <a:ext cx="1224857" cy="10842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endCxn id="30" idx="3"/>
            </p:cNvCxnSpPr>
            <p:nvPr/>
          </p:nvCxnSpPr>
          <p:spPr>
            <a:xfrm flipV="1">
              <a:off x="3733542" y="3114983"/>
              <a:ext cx="5581393" cy="1114159"/>
            </a:xfrm>
            <a:prstGeom prst="bentConnector3">
              <a:avLst>
                <a:gd name="adj1" fmla="val 104979"/>
              </a:avLst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5400000" flipH="1" flipV="1">
              <a:off x="3329116" y="3532021"/>
              <a:ext cx="1114157" cy="280087"/>
            </a:xfrm>
            <a:prstGeom prst="bentConnector3">
              <a:avLst>
                <a:gd name="adj1" fmla="val 1002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004095" y="3873696"/>
              <a:ext cx="196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reproduction</a:t>
              </a:r>
              <a:endParaRPr lang="en-US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39411" y="2535183"/>
              <a:ext cx="2281881" cy="12194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Immigrant winged adults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/>
            <p:cNvCxnSpPr>
              <a:stCxn id="29" idx="3"/>
              <a:endCxn id="30" idx="1"/>
            </p:cNvCxnSpPr>
            <p:nvPr/>
          </p:nvCxnSpPr>
          <p:spPr>
            <a:xfrm flipV="1">
              <a:off x="6324600" y="3114983"/>
              <a:ext cx="708454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031102" y="121960"/>
            <a:ext cx="2901731" cy="1923978"/>
            <a:chOff x="9290269" y="51140"/>
            <a:chExt cx="2901731" cy="1923978"/>
          </a:xfrm>
        </p:grpSpPr>
        <p:pic>
          <p:nvPicPr>
            <p:cNvPr id="52" name="Picture 4" descr="Bilderesultat for thermomètr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6186" y="51140"/>
              <a:ext cx="815814" cy="1923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Bilderesultat for phénologie du blé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269" y="340473"/>
              <a:ext cx="2085917" cy="109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91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Aphid</a:t>
            </a:r>
            <a:r>
              <a:rPr lang="nb-NO" dirty="0" smtClean="0"/>
              <a:t> sub-</a:t>
            </a:r>
            <a:r>
              <a:rPr lang="nb-NO" dirty="0" err="1" smtClean="0"/>
              <a:t>model</a:t>
            </a:r>
            <a:endParaRPr lang="en-GB" dirty="0"/>
          </a:p>
        </p:txBody>
      </p:sp>
      <p:grpSp>
        <p:nvGrpSpPr>
          <p:cNvPr id="28" name="Group 27"/>
          <p:cNvGrpSpPr/>
          <p:nvPr/>
        </p:nvGrpSpPr>
        <p:grpSpPr>
          <a:xfrm>
            <a:off x="918367" y="2445013"/>
            <a:ext cx="10245299" cy="3855902"/>
            <a:chOff x="239411" y="2505243"/>
            <a:chExt cx="10245299" cy="3855902"/>
          </a:xfrm>
        </p:grpSpPr>
        <p:sp>
          <p:nvSpPr>
            <p:cNvPr id="29" name="Rounded Rectangle 28"/>
            <p:cNvSpPr/>
            <p:nvPr/>
          </p:nvSpPr>
          <p:spPr>
            <a:xfrm>
              <a:off x="4042719" y="2505246"/>
              <a:ext cx="2281881" cy="121947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Apterous</a:t>
              </a:r>
              <a:r>
                <a:rPr lang="en-US" dirty="0" smtClean="0"/>
                <a:t> nymphs 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033054" y="2505243"/>
              <a:ext cx="2281881" cy="121948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Apterous</a:t>
              </a:r>
              <a:r>
                <a:rPr lang="en-US" dirty="0" smtClean="0"/>
                <a:t> adults</a:t>
              </a:r>
              <a:endParaRPr lang="en-US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042719" y="4703792"/>
              <a:ext cx="2281881" cy="127682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Winged nymphs</a:t>
              </a:r>
              <a:endParaRPr lang="en-US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7033054" y="4703792"/>
              <a:ext cx="2281881" cy="127682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Winged adults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stCxn id="40" idx="3"/>
            </p:cNvCxnSpPr>
            <p:nvPr/>
          </p:nvCxnSpPr>
          <p:spPr>
            <a:xfrm>
              <a:off x="2521292" y="3144923"/>
              <a:ext cx="1224857" cy="10842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6324600" y="5342203"/>
              <a:ext cx="70845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endCxn id="30" idx="3"/>
            </p:cNvCxnSpPr>
            <p:nvPr/>
          </p:nvCxnSpPr>
          <p:spPr>
            <a:xfrm flipV="1">
              <a:off x="3733542" y="3114983"/>
              <a:ext cx="5581393" cy="1114159"/>
            </a:xfrm>
            <a:prstGeom prst="bentConnector3">
              <a:avLst>
                <a:gd name="adj1" fmla="val 104979"/>
              </a:avLst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endCxn id="31" idx="1"/>
            </p:cNvCxnSpPr>
            <p:nvPr/>
          </p:nvCxnSpPr>
          <p:spPr>
            <a:xfrm rot="16200000" flipH="1">
              <a:off x="3236811" y="4536295"/>
              <a:ext cx="1331728" cy="28008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5400000" flipH="1" flipV="1">
              <a:off x="3446689" y="3430925"/>
              <a:ext cx="895490" cy="263609"/>
            </a:xfrm>
            <a:prstGeom prst="bentConnector3">
              <a:avLst>
                <a:gd name="adj1" fmla="val 10059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ight Arrow 37"/>
            <p:cNvSpPr/>
            <p:nvPr/>
          </p:nvSpPr>
          <p:spPr>
            <a:xfrm rot="1735522">
              <a:off x="8968948" y="5710356"/>
              <a:ext cx="1515762" cy="650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emigration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04095" y="3873696"/>
              <a:ext cx="1960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reproduction</a:t>
              </a:r>
              <a:endParaRPr lang="en-US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39411" y="2535183"/>
              <a:ext cx="2281881" cy="121948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Immigrant winged adults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57946" y="3946604"/>
              <a:ext cx="1789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Ratio winged/</a:t>
              </a:r>
              <a:r>
                <a:rPr lang="en-US" dirty="0" err="1" smtClean="0"/>
                <a:t>apterous</a:t>
              </a:r>
              <a:endParaRPr lang="en-US" dirty="0"/>
            </a:p>
          </p:txBody>
        </p:sp>
        <p:cxnSp>
          <p:nvCxnSpPr>
            <p:cNvPr id="50" name="Straight Arrow Connector 49"/>
            <p:cNvCxnSpPr>
              <a:stCxn id="29" idx="3"/>
              <a:endCxn id="30" idx="1"/>
            </p:cNvCxnSpPr>
            <p:nvPr/>
          </p:nvCxnSpPr>
          <p:spPr>
            <a:xfrm flipV="1">
              <a:off x="6324600" y="3114983"/>
              <a:ext cx="708454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9031102" y="121960"/>
            <a:ext cx="2901731" cy="1923978"/>
            <a:chOff x="9290269" y="51140"/>
            <a:chExt cx="2901731" cy="1923978"/>
          </a:xfrm>
        </p:grpSpPr>
        <p:pic>
          <p:nvPicPr>
            <p:cNvPr id="52" name="Picture 4" descr="Bilderesultat for thermomètr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6186" y="51140"/>
              <a:ext cx="815814" cy="1923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Bilderesultat for phénologie du blé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269" y="340473"/>
              <a:ext cx="2085917" cy="109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21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Fungus</a:t>
            </a:r>
            <a:r>
              <a:rPr lang="nb-NO" dirty="0" smtClean="0"/>
              <a:t> sub-</a:t>
            </a:r>
            <a:r>
              <a:rPr lang="nb-NO" dirty="0" err="1" smtClean="0"/>
              <a:t>model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9653876" y="172465"/>
            <a:ext cx="2373521" cy="1639909"/>
            <a:chOff x="9653876" y="172465"/>
            <a:chExt cx="2373521" cy="1639909"/>
          </a:xfrm>
        </p:grpSpPr>
        <p:pic>
          <p:nvPicPr>
            <p:cNvPr id="7" name="Picture 2" descr="Bilderesultat for humidit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8978" y="172465"/>
              <a:ext cx="1738419" cy="163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Bilde 5" descr="Figur 3 Sitobion avenae Kornblaldus Arild Andersen Bioforsk.tif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81" t="23657" r="36593" b="-740"/>
            <a:stretch/>
          </p:blipFill>
          <p:spPr bwMode="auto">
            <a:xfrm>
              <a:off x="9653876" y="293386"/>
              <a:ext cx="529687" cy="13382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81257" y="1762427"/>
            <a:ext cx="7829487" cy="4817026"/>
          </a:xfrm>
          <a:prstGeom prst="rect">
            <a:avLst/>
          </a:prstGeom>
        </p:spPr>
      </p:pic>
      <p:sp>
        <p:nvSpPr>
          <p:cNvPr id="202" name="Isosceles Triangle 201"/>
          <p:cNvSpPr/>
          <p:nvPr/>
        </p:nvSpPr>
        <p:spPr>
          <a:xfrm rot="16200000">
            <a:off x="3030561" y="5817870"/>
            <a:ext cx="68580" cy="6400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Isosceles Triangle 202"/>
          <p:cNvSpPr/>
          <p:nvPr/>
        </p:nvSpPr>
        <p:spPr>
          <a:xfrm rot="16200000">
            <a:off x="3341370" y="6537198"/>
            <a:ext cx="68580" cy="64008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6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Research questions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 err="1"/>
              <a:t>Which</a:t>
            </a:r>
            <a:r>
              <a:rPr lang="nb-NO" dirty="0"/>
              <a:t> parameters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fungus</a:t>
            </a:r>
            <a:r>
              <a:rPr lang="nb-NO" dirty="0"/>
              <a:t> </a:t>
            </a:r>
            <a:r>
              <a:rPr lang="nb-NO" dirty="0" err="1"/>
              <a:t>biology</a:t>
            </a:r>
            <a:r>
              <a:rPr lang="nb-NO" dirty="0"/>
              <a:t> and </a:t>
            </a:r>
            <a:r>
              <a:rPr lang="nb-NO" dirty="0" err="1"/>
              <a:t>ecology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important</a:t>
            </a:r>
            <a:r>
              <a:rPr lang="nb-NO" dirty="0"/>
              <a:t> to </a:t>
            </a:r>
            <a:r>
              <a:rPr lang="nb-NO" dirty="0" err="1"/>
              <a:t>enable</a:t>
            </a:r>
            <a:r>
              <a:rPr lang="nb-NO" dirty="0"/>
              <a:t> an </a:t>
            </a:r>
            <a:r>
              <a:rPr lang="nb-NO" dirty="0" err="1"/>
              <a:t>epizootic</a:t>
            </a:r>
            <a:r>
              <a:rPr lang="nb-NO" dirty="0"/>
              <a:t>?</a:t>
            </a:r>
            <a:endParaRPr lang="en-GB" dirty="0"/>
          </a:p>
          <a:p>
            <a:pPr lvl="1"/>
            <a:endParaRPr lang="nb-NO" dirty="0" smtClean="0"/>
          </a:p>
          <a:p>
            <a:pPr lvl="1"/>
            <a:endParaRPr lang="nb-NO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much the weather influence the </a:t>
            </a:r>
            <a:r>
              <a:rPr lang="en-GB" dirty="0" smtClean="0"/>
              <a:t>probability of an </a:t>
            </a:r>
            <a:r>
              <a:rPr lang="en-GB" dirty="0"/>
              <a:t>epizootic</a:t>
            </a:r>
            <a:r>
              <a:rPr lang="en-GB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0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Most important parameters: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err="1" smtClean="0"/>
              <a:t>Aphids</a:t>
            </a:r>
            <a:r>
              <a:rPr lang="nb-NO" dirty="0" smtClean="0"/>
              <a:t> </a:t>
            </a:r>
            <a:r>
              <a:rPr lang="nb-NO" dirty="0"/>
              <a:t>parameters </a:t>
            </a:r>
            <a:r>
              <a:rPr lang="nb-NO" dirty="0" err="1"/>
              <a:t>set</a:t>
            </a:r>
            <a:r>
              <a:rPr lang="nb-NO" dirty="0"/>
              <a:t> to </a:t>
            </a:r>
            <a:r>
              <a:rPr lang="nb-NO" dirty="0" err="1"/>
              <a:t>enable</a:t>
            </a:r>
            <a:r>
              <a:rPr lang="nb-NO" dirty="0"/>
              <a:t> a </a:t>
            </a:r>
            <a:r>
              <a:rPr lang="nb-NO" b="1" dirty="0"/>
              <a:t>pest </a:t>
            </a:r>
            <a:r>
              <a:rPr lang="nb-NO" b="1" dirty="0" err="1"/>
              <a:t>outbreak</a:t>
            </a:r>
            <a:r>
              <a:rPr lang="nb-NO" b="1" dirty="0"/>
              <a:t> </a:t>
            </a:r>
            <a:r>
              <a:rPr lang="nb-NO" b="1" dirty="0" err="1"/>
              <a:t>unless</a:t>
            </a:r>
            <a:r>
              <a:rPr lang="nb-NO" b="1" dirty="0"/>
              <a:t> </a:t>
            </a:r>
            <a:r>
              <a:rPr lang="nb-NO" b="1" dirty="0" err="1"/>
              <a:t>controlled</a:t>
            </a:r>
            <a:r>
              <a:rPr lang="nb-NO" b="1" dirty="0"/>
              <a:t> </a:t>
            </a:r>
            <a:r>
              <a:rPr lang="nb-NO" dirty="0"/>
              <a:t>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fungus</a:t>
            </a:r>
            <a:endParaRPr lang="nb-N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Sensitivity analysis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44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system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err="1"/>
              <a:t>Sitobion</a:t>
            </a:r>
            <a:r>
              <a:rPr lang="en-GB" i="1" dirty="0"/>
              <a:t> </a:t>
            </a:r>
            <a:r>
              <a:rPr lang="en-GB" i="1" dirty="0" err="1"/>
              <a:t>avenae</a:t>
            </a:r>
            <a:r>
              <a:rPr lang="en-GB" dirty="0"/>
              <a:t>: the </a:t>
            </a:r>
            <a:r>
              <a:rPr lang="en-GB" dirty="0" smtClean="0"/>
              <a:t>pest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400" dirty="0"/>
              <a:t>The English grain aphid: all over </a:t>
            </a:r>
            <a:r>
              <a:rPr lang="en-GB" sz="2400" dirty="0" smtClean="0"/>
              <a:t>Europe</a:t>
            </a:r>
            <a:endParaRPr lang="en-GB" sz="2400" dirty="0"/>
          </a:p>
          <a:p>
            <a:r>
              <a:rPr lang="en-GB" sz="2400" dirty="0" smtClean="0"/>
              <a:t>Cause </a:t>
            </a:r>
            <a:r>
              <a:rPr lang="en-GB" sz="2400" dirty="0"/>
              <a:t>direct </a:t>
            </a:r>
            <a:r>
              <a:rPr lang="en-GB" sz="2400" dirty="0" smtClean="0"/>
              <a:t>damage </a:t>
            </a:r>
            <a:r>
              <a:rPr lang="en-GB" sz="2400" dirty="0"/>
              <a:t>and transmit </a:t>
            </a:r>
            <a:r>
              <a:rPr lang="en-GB" sz="2400" dirty="0" smtClean="0"/>
              <a:t>viruses</a:t>
            </a:r>
            <a:endParaRPr lang="en-GB" sz="2400" dirty="0"/>
          </a:p>
          <a:p>
            <a:r>
              <a:rPr lang="en-GB" sz="2400" dirty="0" smtClean="0"/>
              <a:t>Attack </a:t>
            </a:r>
            <a:r>
              <a:rPr lang="en-GB" sz="2400" dirty="0"/>
              <a:t>cereals and grasses</a:t>
            </a:r>
          </a:p>
          <a:p>
            <a:endParaRPr lang="en-GB" sz="24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i="1" dirty="0"/>
              <a:t>Pandora </a:t>
            </a:r>
            <a:r>
              <a:rPr lang="en-GB" i="1" dirty="0" err="1"/>
              <a:t>neoaphidis</a:t>
            </a:r>
            <a:r>
              <a:rPr lang="en-GB" dirty="0"/>
              <a:t>: the natural </a:t>
            </a:r>
            <a:r>
              <a:rPr lang="en-GB" dirty="0" smtClean="0"/>
              <a:t>enemy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Biggest disease in aphids: fungal </a:t>
            </a:r>
            <a:r>
              <a:rPr lang="en-GB" sz="2400" dirty="0" smtClean="0"/>
              <a:t>pathogen</a:t>
            </a:r>
          </a:p>
          <a:p>
            <a:r>
              <a:rPr lang="nb-NO" sz="2400" dirty="0" err="1" smtClean="0"/>
              <a:t>Need</a:t>
            </a:r>
            <a:r>
              <a:rPr lang="nb-NO" sz="2400" dirty="0" smtClean="0"/>
              <a:t> </a:t>
            </a:r>
            <a:r>
              <a:rPr lang="nb-NO" sz="2400" dirty="0" err="1" smtClean="0"/>
              <a:t>its</a:t>
            </a:r>
            <a:r>
              <a:rPr lang="nb-NO" sz="2400" dirty="0" smtClean="0"/>
              <a:t> </a:t>
            </a:r>
            <a:r>
              <a:rPr lang="nb-NO" sz="2400" dirty="0" smtClean="0"/>
              <a:t>host </a:t>
            </a:r>
            <a:r>
              <a:rPr lang="nb-NO" sz="2400" dirty="0" err="1" smtClean="0"/>
              <a:t>alive</a:t>
            </a:r>
            <a:r>
              <a:rPr lang="nb-NO" sz="2400" dirty="0" smtClean="0"/>
              <a:t> (</a:t>
            </a:r>
            <a:r>
              <a:rPr lang="nb-NO" sz="2400" dirty="0" err="1" smtClean="0"/>
              <a:t>biotrophic</a:t>
            </a:r>
            <a:r>
              <a:rPr lang="nb-NO" sz="2400" dirty="0" smtClean="0"/>
              <a:t>)</a:t>
            </a:r>
            <a:endParaRPr lang="en-GB" sz="2400" dirty="0"/>
          </a:p>
          <a:p>
            <a:r>
              <a:rPr lang="en-GB" sz="2400" dirty="0" smtClean="0"/>
              <a:t>Result in epizootic </a:t>
            </a:r>
            <a:r>
              <a:rPr lang="en-GB" sz="2400" dirty="0"/>
              <a:t>and collapse </a:t>
            </a:r>
            <a:r>
              <a:rPr lang="en-GB" sz="2400" dirty="0" smtClean="0"/>
              <a:t>of </a:t>
            </a:r>
            <a:r>
              <a:rPr lang="en-GB" sz="2400" dirty="0" smtClean="0"/>
              <a:t>aphid population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17" name="Picture 2" descr="Bilderesultat for sitobion avenae 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8" t="13433" r="14751" b="946"/>
          <a:stretch/>
        </p:blipFill>
        <p:spPr bwMode="auto">
          <a:xfrm>
            <a:off x="2047936" y="4786077"/>
            <a:ext cx="1836734" cy="1403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" t="61091" r="68717" b="18112"/>
          <a:stretch/>
        </p:blipFill>
        <p:spPr>
          <a:xfrm>
            <a:off x="7761787" y="4886666"/>
            <a:ext cx="2004014" cy="1202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806411" y="6189663"/>
            <a:ext cx="1914765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Pandora spp. spores (x800)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352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Nine parameters related to fungus biology and ecology</a:t>
            </a:r>
            <a:endParaRPr lang="en-GB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075213"/>
              </p:ext>
            </p:extLst>
          </p:nvPr>
        </p:nvGraphicFramePr>
        <p:xfrm>
          <a:off x="7300" y="1646376"/>
          <a:ext cx="12177399" cy="510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770"/>
                <a:gridCol w="1155325"/>
                <a:gridCol w="5842304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Parameters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Range </a:t>
                      </a:r>
                      <a:r>
                        <a:rPr lang="nb-NO" dirty="0" err="1" smtClean="0"/>
                        <a:t>of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values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References</a:t>
                      </a:r>
                      <a:endParaRPr lang="en-GB" dirty="0"/>
                    </a:p>
                  </a:txBody>
                  <a:tcPr/>
                </a:tc>
              </a:tr>
              <a:tr h="232251">
                <a:tc gridSpan="3">
                  <a:txBody>
                    <a:bodyPr/>
                    <a:lstStyle/>
                    <a:p>
                      <a:pPr algn="ctr"/>
                      <a:r>
                        <a:rPr lang="nb-NO" sz="1600" i="1" dirty="0" err="1" smtClean="0">
                          <a:solidFill>
                            <a:schemeClr val="accent5"/>
                          </a:solidFill>
                        </a:rPr>
                        <a:t>Fungus</a:t>
                      </a:r>
                      <a:r>
                        <a:rPr lang="nb-NO" sz="1600" i="1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nb-NO" sz="1600" i="1" dirty="0" err="1" smtClean="0">
                          <a:solidFill>
                            <a:schemeClr val="accent5"/>
                          </a:solidFill>
                        </a:rPr>
                        <a:t>Biology</a:t>
                      </a:r>
                      <a:endParaRPr lang="en-GB" sz="1600" i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RH </a:t>
                      </a:r>
                      <a:r>
                        <a:rPr lang="nb-NO" dirty="0" err="1" smtClean="0"/>
                        <a:t>threshold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(%)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70 – 95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Sawyer et al. 1997, 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Castro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</a:rPr>
                        <a:t> et al. 2018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Longevity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of</a:t>
                      </a:r>
                      <a:r>
                        <a:rPr lang="nb-NO" dirty="0" smtClean="0"/>
                        <a:t> non-</a:t>
                      </a:r>
                      <a:r>
                        <a:rPr lang="nb-NO" dirty="0" err="1" smtClean="0"/>
                        <a:t>sporulating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cadavers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</a:t>
                      </a:r>
                      <a:r>
                        <a:rPr lang="nb-NO" sz="1600" dirty="0" err="1" smtClean="0"/>
                        <a:t>degree-day</a:t>
                      </a:r>
                      <a:r>
                        <a:rPr lang="nb-NO" sz="160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54 – 130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 err="1" smtClean="0"/>
                        <a:t>Arbitrary</a:t>
                      </a:r>
                      <a:r>
                        <a:rPr lang="nb-NO" sz="1600" dirty="0" smtClean="0"/>
                        <a:t>, </a:t>
                      </a:r>
                      <a:r>
                        <a:rPr lang="nb-NO" sz="1600" dirty="0" err="1" smtClean="0"/>
                        <a:t>based</a:t>
                      </a:r>
                      <a:r>
                        <a:rPr lang="nb-NO" sz="1600" dirty="0" smtClean="0"/>
                        <a:t> </a:t>
                      </a:r>
                      <a:r>
                        <a:rPr lang="nb-NO" sz="1600" dirty="0" err="1" smtClean="0"/>
                        <a:t>on</a:t>
                      </a:r>
                      <a:r>
                        <a:rPr lang="nb-NO" sz="1600" dirty="0" smtClean="0"/>
                        <a:t> personal </a:t>
                      </a:r>
                      <a:r>
                        <a:rPr lang="nb-NO" sz="1600" dirty="0" err="1" smtClean="0"/>
                        <a:t>observation</a:t>
                      </a:r>
                      <a:r>
                        <a:rPr lang="nb-NO" sz="1600" dirty="0" smtClean="0"/>
                        <a:t> in </a:t>
                      </a:r>
                      <a:r>
                        <a:rPr lang="nb-NO" sz="1600" dirty="0" err="1" smtClean="0"/>
                        <a:t>the</a:t>
                      </a:r>
                      <a:r>
                        <a:rPr lang="nb-NO" sz="1600" dirty="0" smtClean="0"/>
                        <a:t> </a:t>
                      </a:r>
                      <a:r>
                        <a:rPr lang="nb-NO" sz="1600" dirty="0" err="1" smtClean="0"/>
                        <a:t>laboratory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Longevity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of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sporulating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cadavers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</a:t>
                      </a:r>
                      <a:r>
                        <a:rPr lang="nb-NO" sz="1600" dirty="0" err="1" smtClean="0"/>
                        <a:t>degree-day</a:t>
                      </a:r>
                      <a:r>
                        <a:rPr lang="nb-NO" sz="160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40 - 250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tx1"/>
                          </a:solidFill>
                        </a:rPr>
                        <a:t>Brobyn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 et al. 1985, </a:t>
                      </a:r>
                      <a:r>
                        <a:rPr lang="en-GB" sz="1600" dirty="0" err="1" smtClean="0">
                          <a:solidFill>
                            <a:schemeClr val="tx1"/>
                          </a:solidFill>
                        </a:rPr>
                        <a:t>Ardisson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 et al. 1997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2101">
                <a:tc gridSpan="3">
                  <a:txBody>
                    <a:bodyPr/>
                    <a:lstStyle/>
                    <a:p>
                      <a:pPr algn="ctr"/>
                      <a:r>
                        <a:rPr lang="nb-NO" sz="1600" i="1" dirty="0" err="1" smtClean="0">
                          <a:solidFill>
                            <a:schemeClr val="accent5"/>
                          </a:solidFill>
                        </a:rPr>
                        <a:t>Fungus</a:t>
                      </a:r>
                      <a:r>
                        <a:rPr lang="nb-NO" sz="1600" i="1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nb-NO" sz="1600" i="1" dirty="0" err="1" smtClean="0">
                          <a:solidFill>
                            <a:schemeClr val="accent5"/>
                          </a:solidFill>
                        </a:rPr>
                        <a:t>ecology</a:t>
                      </a:r>
                      <a:r>
                        <a:rPr lang="nb-NO" sz="1600" i="1" baseline="0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nb-NO" sz="1600" i="1" baseline="0" dirty="0" smtClean="0">
                          <a:solidFill>
                            <a:schemeClr val="accent5"/>
                          </a:solidFill>
                        </a:rPr>
                        <a:t>(</a:t>
                      </a:r>
                      <a:r>
                        <a:rPr lang="nb-NO" sz="1600" i="1" dirty="0" err="1" smtClean="0">
                          <a:solidFill>
                            <a:schemeClr val="accent5"/>
                          </a:solidFill>
                        </a:rPr>
                        <a:t>interaction</a:t>
                      </a:r>
                      <a:r>
                        <a:rPr lang="nb-NO" sz="1600" i="1" baseline="0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nb-NO" sz="1600" i="1" baseline="0" dirty="0" err="1" smtClean="0">
                          <a:solidFill>
                            <a:schemeClr val="accent5"/>
                          </a:solidFill>
                        </a:rPr>
                        <a:t>with</a:t>
                      </a:r>
                      <a:r>
                        <a:rPr lang="nb-NO" sz="1600" i="1" baseline="0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nb-NO" sz="1600" i="1" baseline="0" dirty="0" err="1" smtClean="0">
                          <a:solidFill>
                            <a:schemeClr val="accent5"/>
                          </a:solidFill>
                        </a:rPr>
                        <a:t>aphids</a:t>
                      </a:r>
                      <a:r>
                        <a:rPr lang="nb-NO" sz="1600" i="1" baseline="0" dirty="0" smtClean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en-GB" sz="1600" i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Ratio </a:t>
                      </a:r>
                      <a:r>
                        <a:rPr lang="nb-NO" dirty="0" err="1" smtClean="0"/>
                        <a:t>infected</a:t>
                      </a:r>
                      <a:r>
                        <a:rPr lang="nb-NO" dirty="0" smtClean="0"/>
                        <a:t> </a:t>
                      </a:r>
                      <a:r>
                        <a:rPr lang="nb-NO" i="1" dirty="0" smtClean="0"/>
                        <a:t>S. </a:t>
                      </a:r>
                      <a:r>
                        <a:rPr lang="nb-NO" i="1" dirty="0" err="1" smtClean="0"/>
                        <a:t>avenae</a:t>
                      </a:r>
                      <a:r>
                        <a:rPr lang="nb-NO" i="1" dirty="0" smtClean="0"/>
                        <a:t> </a:t>
                      </a:r>
                      <a:r>
                        <a:rPr lang="nb-NO" dirty="0" smtClean="0"/>
                        <a:t>immigrants </a:t>
                      </a:r>
                      <a:r>
                        <a:rPr lang="nb-NO" sz="1600" dirty="0" smtClean="0"/>
                        <a:t>(%)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10 – 70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Chen &amp; Feng 2004,</a:t>
                      </a:r>
                      <a:r>
                        <a:rPr lang="nb-NO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Feng et al. 2004, Chen et al. 2008</a:t>
                      </a:r>
                      <a:endParaRPr lang="nb-NO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Fungus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virulence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(%)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20 – 95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 smtClean="0"/>
                        <a:t>Nielsen</a:t>
                      </a:r>
                      <a:r>
                        <a:rPr lang="nb-NO" sz="1600" baseline="0" dirty="0" smtClean="0"/>
                        <a:t> et al. 2001, </a:t>
                      </a:r>
                      <a:r>
                        <a:rPr lang="nb-NO" sz="1600" dirty="0" smtClean="0"/>
                        <a:t>Shah et al. 2004, Saussure et al (</a:t>
                      </a:r>
                      <a:r>
                        <a:rPr lang="nb-NO" sz="1600" dirty="0" err="1" smtClean="0"/>
                        <a:t>accepted</a:t>
                      </a:r>
                      <a:r>
                        <a:rPr lang="nb-NO" sz="1600" dirty="0" smtClean="0"/>
                        <a:t>)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LT </a:t>
                      </a:r>
                      <a:r>
                        <a:rPr lang="nb-NO" dirty="0" err="1" smtClean="0"/>
                        <a:t>infected</a:t>
                      </a:r>
                      <a:r>
                        <a:rPr lang="nb-NO" dirty="0" smtClean="0"/>
                        <a:t> immigrants </a:t>
                      </a:r>
                      <a:r>
                        <a:rPr lang="nb-NO" sz="1600" dirty="0" smtClean="0"/>
                        <a:t>(</a:t>
                      </a:r>
                      <a:r>
                        <a:rPr lang="nb-NO" sz="1600" dirty="0" err="1" smtClean="0"/>
                        <a:t>degree-day</a:t>
                      </a:r>
                      <a:r>
                        <a:rPr lang="nb-NO" sz="160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30 - 100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Chen &amp; Feng 2004,</a:t>
                      </a:r>
                      <a:r>
                        <a:rPr lang="nb-NO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Feng et al. 2004, Chen et al. 2008</a:t>
                      </a:r>
                      <a:endParaRPr lang="nb-NO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LT </a:t>
                      </a:r>
                      <a:r>
                        <a:rPr lang="nb-NO" dirty="0" err="1" smtClean="0"/>
                        <a:t>infected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nymphs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</a:t>
                      </a:r>
                      <a:r>
                        <a:rPr lang="nb-NO" sz="1600" dirty="0" err="1" smtClean="0"/>
                        <a:t>degree-day</a:t>
                      </a:r>
                      <a:r>
                        <a:rPr lang="nb-NO" sz="16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60 - 180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 err="1" smtClean="0"/>
                        <a:t>Schmitz</a:t>
                      </a:r>
                      <a:r>
                        <a:rPr lang="nb-NO" sz="1600" dirty="0" smtClean="0"/>
                        <a:t> et al. 1993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LT </a:t>
                      </a:r>
                      <a:r>
                        <a:rPr lang="nb-NO" dirty="0" err="1" smtClean="0"/>
                        <a:t>infected</a:t>
                      </a:r>
                      <a:r>
                        <a:rPr lang="nb-NO" baseline="0" dirty="0" smtClean="0"/>
                        <a:t> adults </a:t>
                      </a:r>
                      <a:r>
                        <a:rPr lang="nb-NO" sz="1600" dirty="0" smtClean="0"/>
                        <a:t>(</a:t>
                      </a:r>
                      <a:r>
                        <a:rPr lang="nb-NO" sz="1600" dirty="0" err="1" smtClean="0"/>
                        <a:t>degree-day</a:t>
                      </a:r>
                      <a:r>
                        <a:rPr lang="nb-NO" sz="160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60</a:t>
                      </a:r>
                      <a:r>
                        <a:rPr lang="nb-NO" baseline="0" dirty="0" smtClean="0"/>
                        <a:t> - 180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 err="1" smtClean="0"/>
                        <a:t>Schmitz</a:t>
                      </a:r>
                      <a:r>
                        <a:rPr lang="nb-NO" sz="1600" dirty="0" smtClean="0"/>
                        <a:t> et al. 1993, Nielsen et al. 2001, Saussure et al. (</a:t>
                      </a:r>
                      <a:r>
                        <a:rPr lang="nb-NO" sz="1600" dirty="0" err="1" smtClean="0"/>
                        <a:t>accepted</a:t>
                      </a:r>
                      <a:r>
                        <a:rPr lang="nb-NO" sz="1600" dirty="0" smtClean="0"/>
                        <a:t>)</a:t>
                      </a:r>
                      <a:endParaRPr lang="en-GB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Infection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i</a:t>
                      </a:r>
                      <a:r>
                        <a:rPr lang="nb-NO" dirty="0" err="1" smtClean="0"/>
                        <a:t>mmunity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cost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(%)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 smtClean="0"/>
                        <a:t>0 – 80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 err="1" smtClean="0"/>
                        <a:t>Baverstock</a:t>
                      </a:r>
                      <a:r>
                        <a:rPr lang="nb-NO" sz="1600" baseline="0" dirty="0" smtClean="0"/>
                        <a:t> et al. 2006, Chen &amp; Feng 2006, Parker et al. 2017, Saussure et al. (</a:t>
                      </a:r>
                      <a:r>
                        <a:rPr lang="nb-NO" sz="1600" baseline="0" dirty="0" err="1" smtClean="0"/>
                        <a:t>accepted</a:t>
                      </a:r>
                      <a:r>
                        <a:rPr lang="nb-NO" sz="1600" baseline="0" dirty="0" smtClean="0"/>
                        <a:t>)</a:t>
                      </a:r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94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/>
          <p:cNvSpPr txBox="1">
            <a:spLocks/>
          </p:cNvSpPr>
          <p:nvPr/>
        </p:nvSpPr>
        <p:spPr>
          <a:xfrm>
            <a:off x="838200" y="127382"/>
            <a:ext cx="10515600" cy="966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 smtClean="0"/>
              <a:t>Results</a:t>
            </a:r>
            <a:r>
              <a:rPr lang="nb-NO" dirty="0" smtClean="0"/>
              <a:t>: 1 000 runs 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27766" y="1207459"/>
            <a:ext cx="5451492" cy="908434"/>
            <a:chOff x="156518" y="5560540"/>
            <a:chExt cx="5451492" cy="9084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56518" y="5560540"/>
                  <a:ext cx="4168346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/>
                    <a:t>aphid-day=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𝑠𝑒𝑎𝑠𝑜𝑛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𝑎𝑝h𝑖𝑑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𝑑𝑒𝑛𝑠𝑖𝑡𝑦</m:t>
                              </m:r>
                            </m:e>
                          </m:d>
                        </m:e>
                      </m:nary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18" y="5560540"/>
                  <a:ext cx="4168346" cy="37645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16" t="-116129" b="-1806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56518" y="6092524"/>
                  <a:ext cx="5451492" cy="3764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dirty="0" smtClean="0"/>
                    <a:t>cadaver-day</a:t>
                  </a:r>
                  <a:r>
                    <a:rPr lang="en-GB" dirty="0"/>
                    <a:t>=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𝑠𝑒𝑎𝑠𝑜𝑛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𝑠𝑝𝑜𝑟𝑢𝑙𝑎𝑡𝑖𝑛𝑔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𝑐𝑎𝑑𝑎𝑣𝑒𝑟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𝑑𝑒𝑛𝑠𝑖𝑡𝑦</m:t>
                              </m:r>
                            </m:e>
                          </m:d>
                        </m:e>
                      </m:nary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18" y="6092524"/>
                  <a:ext cx="5451492" cy="37645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07" t="-116129" b="-1806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361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23" y="2002186"/>
            <a:ext cx="6287647" cy="4351338"/>
          </a:xfrm>
        </p:spPr>
      </p:pic>
      <p:cxnSp>
        <p:nvCxnSpPr>
          <p:cNvPr id="15" name="Straight Connector 14"/>
          <p:cNvCxnSpPr/>
          <p:nvPr/>
        </p:nvCxnSpPr>
        <p:spPr>
          <a:xfrm>
            <a:off x="6902456" y="2063642"/>
            <a:ext cx="0" cy="3969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44669" y="1417311"/>
            <a:ext cx="3991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chemeClr val="accent5"/>
                </a:solidFill>
              </a:rPr>
              <a:t>Aphid</a:t>
            </a:r>
            <a:r>
              <a:rPr lang="nb-NO" dirty="0" smtClean="0">
                <a:solidFill>
                  <a:schemeClr val="accent5"/>
                </a:solidFill>
              </a:rPr>
              <a:t> </a:t>
            </a:r>
            <a:r>
              <a:rPr lang="nb-NO" dirty="0" err="1" smtClean="0">
                <a:solidFill>
                  <a:schemeClr val="accent5"/>
                </a:solidFill>
              </a:rPr>
              <a:t>density</a:t>
            </a:r>
            <a:r>
              <a:rPr lang="nb-NO" dirty="0" smtClean="0">
                <a:solidFill>
                  <a:schemeClr val="accent5"/>
                </a:solidFill>
              </a:rPr>
              <a:t> </a:t>
            </a:r>
            <a:r>
              <a:rPr lang="nb-NO" dirty="0" err="1" smtClean="0">
                <a:solidFill>
                  <a:schemeClr val="accent5"/>
                </a:solidFill>
              </a:rPr>
              <a:t>reference</a:t>
            </a:r>
            <a:r>
              <a:rPr lang="nb-NO" dirty="0" smtClean="0">
                <a:solidFill>
                  <a:schemeClr val="accent5"/>
                </a:solidFill>
              </a:rPr>
              <a:t>: </a:t>
            </a:r>
            <a:r>
              <a:rPr lang="nb-NO" dirty="0" err="1" smtClean="0"/>
              <a:t>model</a:t>
            </a:r>
            <a:r>
              <a:rPr lang="nb-NO" dirty="0" smtClean="0"/>
              <a:t> </a:t>
            </a:r>
            <a:r>
              <a:rPr lang="nb-NO" dirty="0" err="1" smtClean="0"/>
              <a:t>without</a:t>
            </a:r>
            <a:r>
              <a:rPr lang="nb-NO" dirty="0" smtClean="0"/>
              <a:t> </a:t>
            </a:r>
            <a:r>
              <a:rPr lang="nb-NO" dirty="0" err="1" smtClean="0"/>
              <a:t>fungal</a:t>
            </a:r>
            <a:r>
              <a:rPr lang="nb-NO" dirty="0" smtClean="0"/>
              <a:t> </a:t>
            </a:r>
            <a:r>
              <a:rPr lang="nb-NO" dirty="0" err="1" smtClean="0"/>
              <a:t>inoculum</a:t>
            </a:r>
            <a:endParaRPr lang="en-GB" dirty="0"/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838200" y="127382"/>
            <a:ext cx="10515600" cy="966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 smtClean="0"/>
              <a:t>Results</a:t>
            </a:r>
            <a:r>
              <a:rPr lang="nb-NO" dirty="0" smtClean="0"/>
              <a:t>: 1 000 runs 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27766" y="1207459"/>
            <a:ext cx="5451492" cy="908434"/>
            <a:chOff x="156518" y="5560540"/>
            <a:chExt cx="5451492" cy="9084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56518" y="5560540"/>
                  <a:ext cx="4168346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/>
                    <a:t>aphid-day=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𝑠𝑒𝑎𝑠𝑜𝑛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𝑎𝑝h𝑖𝑑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𝑑𝑒𝑛𝑠𝑖𝑡𝑦</m:t>
                              </m:r>
                            </m:e>
                          </m:d>
                        </m:e>
                      </m:nary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18" y="5560540"/>
                  <a:ext cx="4168346" cy="37645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316" t="-116129" b="-1806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56518" y="6092524"/>
                  <a:ext cx="5451492" cy="3764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dirty="0" smtClean="0"/>
                    <a:t>cadaver-day</a:t>
                  </a:r>
                  <a:r>
                    <a:rPr lang="en-GB" dirty="0"/>
                    <a:t>=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𝑠𝑒𝑎𝑠𝑜𝑛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𝑠𝑝𝑜𝑟𝑢𝑙𝑎𝑡𝑖𝑛𝑔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𝑐𝑎𝑑𝑎𝑣𝑒𝑟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𝑑𝑒𝑛𝑠𝑖𝑡𝑦</m:t>
                              </m:r>
                            </m:e>
                          </m:d>
                        </m:e>
                      </m:nary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18" y="6092524"/>
                  <a:ext cx="5451492" cy="37645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07" t="-116129" b="-1806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2174486" y="2761208"/>
            <a:ext cx="5729434" cy="4020652"/>
            <a:chOff x="1388102" y="3062960"/>
            <a:chExt cx="5729434" cy="4020652"/>
          </a:xfrm>
        </p:grpSpPr>
        <p:grpSp>
          <p:nvGrpSpPr>
            <p:cNvPr id="5" name="Group 4"/>
            <p:cNvGrpSpPr/>
            <p:nvPr/>
          </p:nvGrpSpPr>
          <p:grpSpPr>
            <a:xfrm>
              <a:off x="1388102" y="3062960"/>
              <a:ext cx="779026" cy="3307934"/>
              <a:chOff x="1388102" y="3062960"/>
              <a:chExt cx="779026" cy="3307934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747904" y="3062960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 smtClean="0"/>
                  <a:t>60</a:t>
                </a:r>
                <a:endParaRPr lang="nb-NO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747904" y="5018980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 smtClean="0"/>
                  <a:t>20</a:t>
                </a:r>
                <a:endParaRPr lang="nb-NO" dirty="0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889939" y="3767328"/>
                <a:ext cx="185749" cy="11247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47904" y="6001562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 smtClean="0"/>
                  <a:t>0</a:t>
                </a:r>
                <a:endParaRPr lang="nb-NO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747904" y="4036398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/>
                  <a:t>4</a:t>
                </a:r>
                <a:r>
                  <a:rPr lang="nb-NO" dirty="0" smtClean="0"/>
                  <a:t>0</a:t>
                </a:r>
                <a:endParaRPr lang="nb-NO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 rot="16200000">
                <a:off x="493776" y="4294941"/>
                <a:ext cx="2157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dirty="0" err="1" smtClean="0"/>
                  <a:t>Cadaver-days</a:t>
                </a:r>
                <a:endParaRPr lang="en-GB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984248" y="6370894"/>
              <a:ext cx="5133288" cy="712718"/>
              <a:chOff x="1984248" y="6370894"/>
              <a:chExt cx="5133288" cy="71271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984248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125</a:t>
                </a:r>
                <a:endParaRPr lang="en-GB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488080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150</a:t>
                </a:r>
                <a:endParaRPr lang="en-GB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495744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200</a:t>
                </a:r>
                <a:endParaRPr lang="en-GB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754880" y="6370894"/>
                <a:ext cx="927271" cy="3701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991912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175</a:t>
                </a:r>
                <a:endParaRPr lang="en-GB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20453" y="6714280"/>
                <a:ext cx="122661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b-NO" dirty="0" err="1" smtClean="0"/>
                  <a:t>Aphid-days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73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23" y="2002186"/>
            <a:ext cx="6287647" cy="435133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902456" y="2054498"/>
            <a:ext cx="0" cy="3969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 smtClean="0"/>
              <a:t>Results</a:t>
            </a:r>
            <a:r>
              <a:rPr lang="nb-NO" dirty="0" smtClean="0"/>
              <a:t>: 1 000 runs 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8963970" y="4707078"/>
            <a:ext cx="291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chemeClr val="accent6">
                    <a:lumMod val="75000"/>
                  </a:schemeClr>
                </a:solidFill>
              </a:rPr>
              <a:t>Higher</a:t>
            </a:r>
            <a:r>
              <a:rPr lang="nb-NO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nb-NO" dirty="0" err="1" smtClean="0">
                <a:solidFill>
                  <a:schemeClr val="accent6">
                    <a:lumMod val="75000"/>
                  </a:schemeClr>
                </a:solidFill>
              </a:rPr>
              <a:t>aphid</a:t>
            </a:r>
            <a:r>
              <a:rPr lang="nb-NO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nb-NO" dirty="0" err="1" smtClean="0">
                <a:solidFill>
                  <a:schemeClr val="accent6">
                    <a:lumMod val="75000"/>
                  </a:schemeClr>
                </a:solidFill>
              </a:rPr>
              <a:t>density</a:t>
            </a:r>
            <a:r>
              <a:rPr lang="nb-NO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</a:p>
          <a:p>
            <a:r>
              <a:rPr lang="nb-NO" i="1" dirty="0" smtClean="0"/>
              <a:t>P. </a:t>
            </a:r>
            <a:r>
              <a:rPr lang="nb-NO" i="1" dirty="0" err="1" smtClean="0"/>
              <a:t>neoaphidis</a:t>
            </a:r>
            <a:r>
              <a:rPr lang="nb-NO" i="1" dirty="0" smtClean="0"/>
              <a:t> </a:t>
            </a:r>
            <a:r>
              <a:rPr lang="nb-NO" dirty="0" err="1" smtClean="0"/>
              <a:t>causes</a:t>
            </a:r>
            <a:r>
              <a:rPr lang="nb-NO" dirty="0" smtClean="0"/>
              <a:t> a </a:t>
            </a:r>
            <a:r>
              <a:rPr lang="nb-NO" dirty="0" err="1" smtClean="0"/>
              <a:t>higher</a:t>
            </a:r>
            <a:r>
              <a:rPr lang="nb-NO" dirty="0" smtClean="0"/>
              <a:t> </a:t>
            </a:r>
            <a:r>
              <a:rPr lang="nb-NO" dirty="0" err="1" smtClean="0"/>
              <a:t>apterous</a:t>
            </a:r>
            <a:r>
              <a:rPr lang="nb-NO" dirty="0" smtClean="0"/>
              <a:t> </a:t>
            </a:r>
            <a:r>
              <a:rPr lang="nb-NO" dirty="0" err="1" smtClean="0"/>
              <a:t>aphid</a:t>
            </a:r>
            <a:r>
              <a:rPr lang="nb-NO" dirty="0" smtClean="0"/>
              <a:t> </a:t>
            </a:r>
            <a:r>
              <a:rPr lang="nb-NO" dirty="0" err="1" smtClean="0"/>
              <a:t>density</a:t>
            </a:r>
            <a:r>
              <a:rPr lang="nb-NO" dirty="0" smtClean="0"/>
              <a:t>, </a:t>
            </a:r>
            <a:r>
              <a:rPr lang="nb-NO" dirty="0" err="1" smtClean="0"/>
              <a:t>which</a:t>
            </a:r>
            <a:r>
              <a:rPr lang="nb-NO" dirty="0" smtClean="0"/>
              <a:t> </a:t>
            </a:r>
            <a:r>
              <a:rPr lang="nb-NO" dirty="0" err="1" smtClean="0"/>
              <a:t>stay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wheat</a:t>
            </a:r>
            <a:r>
              <a:rPr lang="nb-NO" dirty="0" smtClean="0"/>
              <a:t>.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844669" y="1417311"/>
            <a:ext cx="3991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chemeClr val="accent5"/>
                </a:solidFill>
              </a:rPr>
              <a:t>Aphid</a:t>
            </a:r>
            <a:r>
              <a:rPr lang="nb-NO" dirty="0" smtClean="0">
                <a:solidFill>
                  <a:schemeClr val="accent5"/>
                </a:solidFill>
              </a:rPr>
              <a:t> </a:t>
            </a:r>
            <a:r>
              <a:rPr lang="nb-NO" dirty="0" err="1" smtClean="0">
                <a:solidFill>
                  <a:schemeClr val="accent5"/>
                </a:solidFill>
              </a:rPr>
              <a:t>density</a:t>
            </a:r>
            <a:r>
              <a:rPr lang="nb-NO" dirty="0" smtClean="0">
                <a:solidFill>
                  <a:schemeClr val="accent5"/>
                </a:solidFill>
              </a:rPr>
              <a:t> </a:t>
            </a:r>
            <a:r>
              <a:rPr lang="nb-NO" dirty="0" err="1" smtClean="0">
                <a:solidFill>
                  <a:schemeClr val="accent5"/>
                </a:solidFill>
              </a:rPr>
              <a:t>reference</a:t>
            </a:r>
            <a:r>
              <a:rPr lang="nb-NO" dirty="0" smtClean="0">
                <a:solidFill>
                  <a:schemeClr val="accent5"/>
                </a:solidFill>
              </a:rPr>
              <a:t>: </a:t>
            </a:r>
            <a:r>
              <a:rPr lang="nb-NO" dirty="0" err="1" smtClean="0"/>
              <a:t>model</a:t>
            </a:r>
            <a:r>
              <a:rPr lang="nb-NO" dirty="0" smtClean="0"/>
              <a:t> </a:t>
            </a:r>
            <a:r>
              <a:rPr lang="nb-NO" dirty="0" err="1" smtClean="0"/>
              <a:t>without</a:t>
            </a:r>
            <a:r>
              <a:rPr lang="nb-NO" dirty="0" smtClean="0"/>
              <a:t> </a:t>
            </a:r>
            <a:r>
              <a:rPr lang="nb-NO" dirty="0" err="1" smtClean="0"/>
              <a:t>fungal</a:t>
            </a:r>
            <a:r>
              <a:rPr lang="nb-NO" dirty="0" smtClean="0"/>
              <a:t> </a:t>
            </a:r>
            <a:r>
              <a:rPr lang="nb-NO" dirty="0" err="1" smtClean="0"/>
              <a:t>inoculum</a:t>
            </a:r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>
            <a:off x="2174486" y="2761208"/>
            <a:ext cx="5729434" cy="4020652"/>
            <a:chOff x="1388102" y="3062960"/>
            <a:chExt cx="5729434" cy="4020652"/>
          </a:xfrm>
        </p:grpSpPr>
        <p:grpSp>
          <p:nvGrpSpPr>
            <p:cNvPr id="24" name="Group 23"/>
            <p:cNvGrpSpPr/>
            <p:nvPr/>
          </p:nvGrpSpPr>
          <p:grpSpPr>
            <a:xfrm>
              <a:off x="1388102" y="3062960"/>
              <a:ext cx="779026" cy="3307934"/>
              <a:chOff x="1388102" y="3062960"/>
              <a:chExt cx="779026" cy="3307934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747904" y="3062960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 smtClean="0"/>
                  <a:t>60</a:t>
                </a:r>
                <a:endParaRPr lang="nb-NO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747904" y="5018980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 smtClean="0"/>
                  <a:t>20</a:t>
                </a:r>
                <a:endParaRPr lang="nb-NO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889939" y="3767328"/>
                <a:ext cx="185749" cy="11247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747904" y="6001562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 smtClean="0"/>
                  <a:t>0</a:t>
                </a:r>
                <a:endParaRPr lang="nb-NO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747904" y="4036398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/>
                  <a:t>4</a:t>
                </a:r>
                <a:r>
                  <a:rPr lang="nb-NO" dirty="0" smtClean="0"/>
                  <a:t>0</a:t>
                </a:r>
                <a:endParaRPr lang="nb-NO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493776" y="4294941"/>
                <a:ext cx="2157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dirty="0" err="1" smtClean="0"/>
                  <a:t>Cadaver-days</a:t>
                </a:r>
                <a:endParaRPr lang="en-GB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84248" y="6370894"/>
              <a:ext cx="5133288" cy="712718"/>
              <a:chOff x="1984248" y="6370894"/>
              <a:chExt cx="5133288" cy="712718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984248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125</a:t>
                </a:r>
                <a:endParaRPr lang="en-GB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488080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150</a:t>
                </a:r>
                <a:endParaRPr lang="en-GB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495744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200</a:t>
                </a:r>
                <a:endParaRPr lang="en-GB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754880" y="6370894"/>
                <a:ext cx="927271" cy="3701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991912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175</a:t>
                </a:r>
                <a:endParaRPr lang="en-GB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20453" y="6714280"/>
                <a:ext cx="122661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b-NO" dirty="0" err="1" smtClean="0"/>
                  <a:t>Aphid-days</a:t>
                </a:r>
                <a:endParaRPr lang="en-GB" dirty="0"/>
              </a:p>
            </p:txBody>
          </p:sp>
        </p:grpSp>
      </p:grpSp>
      <p:sp>
        <p:nvSpPr>
          <p:cNvPr id="3" name="Rounded Rectangle 2"/>
          <p:cNvSpPr/>
          <p:nvPr/>
        </p:nvSpPr>
        <p:spPr>
          <a:xfrm>
            <a:off x="6905380" y="4590288"/>
            <a:ext cx="1880228" cy="1433910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23174" y="1394020"/>
            <a:ext cx="3624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rgbClr val="FF0000"/>
                </a:solidFill>
              </a:rPr>
              <a:t>Epizootic</a:t>
            </a:r>
            <a:r>
              <a:rPr lang="nb-NO" dirty="0" smtClean="0">
                <a:solidFill>
                  <a:srgbClr val="FF0000"/>
                </a:solidFill>
              </a:rPr>
              <a:t>: «</a:t>
            </a:r>
            <a:r>
              <a:rPr lang="en-GB" dirty="0" smtClean="0">
                <a:solidFill>
                  <a:srgbClr val="FF0000"/>
                </a:solidFill>
              </a:rPr>
              <a:t>an </a:t>
            </a:r>
            <a:r>
              <a:rPr lang="en-GB" dirty="0">
                <a:solidFill>
                  <a:srgbClr val="FF0000"/>
                </a:solidFill>
              </a:rPr>
              <a:t>unusual large number of cases of </a:t>
            </a:r>
            <a:r>
              <a:rPr lang="en-GB" dirty="0" smtClean="0">
                <a:solidFill>
                  <a:srgbClr val="FF0000"/>
                </a:solidFill>
              </a:rPr>
              <a:t>disease</a:t>
            </a:r>
            <a:r>
              <a:rPr lang="nb-NO" dirty="0" smtClean="0">
                <a:solidFill>
                  <a:srgbClr val="FF0000"/>
                </a:solidFill>
              </a:rPr>
              <a:t>»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 smtClean="0"/>
              <a:t>Results</a:t>
            </a:r>
            <a:r>
              <a:rPr lang="nb-NO" dirty="0" smtClean="0"/>
              <a:t>: 1 000 runs </a:t>
            </a:r>
            <a:endParaRPr lang="en-GB" dirty="0"/>
          </a:p>
        </p:txBody>
      </p:sp>
      <p:pic>
        <p:nvPicPr>
          <p:cNvPr id="24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23" y="2002186"/>
            <a:ext cx="6287647" cy="435133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6902456" y="2054498"/>
            <a:ext cx="0" cy="3969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63970" y="4707078"/>
            <a:ext cx="291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chemeClr val="accent6">
                    <a:lumMod val="75000"/>
                  </a:schemeClr>
                </a:solidFill>
              </a:rPr>
              <a:t>Higher</a:t>
            </a:r>
            <a:r>
              <a:rPr lang="nb-NO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nb-NO" dirty="0" err="1" smtClean="0">
                <a:solidFill>
                  <a:schemeClr val="accent6">
                    <a:lumMod val="75000"/>
                  </a:schemeClr>
                </a:solidFill>
              </a:rPr>
              <a:t>aphid</a:t>
            </a:r>
            <a:r>
              <a:rPr lang="nb-NO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nb-NO" dirty="0" err="1" smtClean="0">
                <a:solidFill>
                  <a:schemeClr val="accent6">
                    <a:lumMod val="75000"/>
                  </a:schemeClr>
                </a:solidFill>
              </a:rPr>
              <a:t>density</a:t>
            </a:r>
            <a:r>
              <a:rPr lang="nb-NO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</a:p>
          <a:p>
            <a:r>
              <a:rPr lang="nb-NO" i="1" dirty="0" smtClean="0"/>
              <a:t>P. </a:t>
            </a:r>
            <a:r>
              <a:rPr lang="nb-NO" i="1" dirty="0" err="1" smtClean="0"/>
              <a:t>neoaphidis</a:t>
            </a:r>
            <a:r>
              <a:rPr lang="nb-NO" i="1" dirty="0" smtClean="0"/>
              <a:t> </a:t>
            </a:r>
            <a:r>
              <a:rPr lang="nb-NO" dirty="0" err="1" smtClean="0"/>
              <a:t>causes</a:t>
            </a:r>
            <a:r>
              <a:rPr lang="nb-NO" dirty="0" smtClean="0"/>
              <a:t> a </a:t>
            </a:r>
            <a:r>
              <a:rPr lang="nb-NO" dirty="0" err="1" smtClean="0"/>
              <a:t>higher</a:t>
            </a:r>
            <a:r>
              <a:rPr lang="nb-NO" dirty="0" smtClean="0"/>
              <a:t> </a:t>
            </a:r>
            <a:r>
              <a:rPr lang="nb-NO" dirty="0" err="1" smtClean="0"/>
              <a:t>apterous</a:t>
            </a:r>
            <a:r>
              <a:rPr lang="nb-NO" dirty="0" smtClean="0"/>
              <a:t> </a:t>
            </a:r>
            <a:r>
              <a:rPr lang="nb-NO" dirty="0" err="1" smtClean="0"/>
              <a:t>aphid</a:t>
            </a:r>
            <a:r>
              <a:rPr lang="nb-NO" dirty="0" smtClean="0"/>
              <a:t> </a:t>
            </a:r>
            <a:r>
              <a:rPr lang="nb-NO" dirty="0" err="1" smtClean="0"/>
              <a:t>density</a:t>
            </a:r>
            <a:r>
              <a:rPr lang="nb-NO" dirty="0" smtClean="0"/>
              <a:t>, </a:t>
            </a:r>
            <a:r>
              <a:rPr lang="nb-NO" dirty="0" err="1" smtClean="0"/>
              <a:t>which</a:t>
            </a:r>
            <a:r>
              <a:rPr lang="nb-NO" dirty="0" smtClean="0"/>
              <a:t> </a:t>
            </a:r>
            <a:r>
              <a:rPr lang="nb-NO" dirty="0" err="1" smtClean="0"/>
              <a:t>stay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wheat</a:t>
            </a:r>
            <a:r>
              <a:rPr lang="nb-NO" dirty="0" smtClean="0"/>
              <a:t>.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6844669" y="1417311"/>
            <a:ext cx="3991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chemeClr val="accent5"/>
                </a:solidFill>
              </a:rPr>
              <a:t>Aphid</a:t>
            </a:r>
            <a:r>
              <a:rPr lang="nb-NO" dirty="0" smtClean="0">
                <a:solidFill>
                  <a:schemeClr val="accent5"/>
                </a:solidFill>
              </a:rPr>
              <a:t> </a:t>
            </a:r>
            <a:r>
              <a:rPr lang="nb-NO" dirty="0" err="1" smtClean="0">
                <a:solidFill>
                  <a:schemeClr val="accent5"/>
                </a:solidFill>
              </a:rPr>
              <a:t>density</a:t>
            </a:r>
            <a:r>
              <a:rPr lang="nb-NO" dirty="0" smtClean="0">
                <a:solidFill>
                  <a:schemeClr val="accent5"/>
                </a:solidFill>
              </a:rPr>
              <a:t> </a:t>
            </a:r>
            <a:r>
              <a:rPr lang="nb-NO" dirty="0" err="1" smtClean="0">
                <a:solidFill>
                  <a:schemeClr val="accent5"/>
                </a:solidFill>
              </a:rPr>
              <a:t>reference</a:t>
            </a:r>
            <a:r>
              <a:rPr lang="nb-NO" dirty="0" smtClean="0">
                <a:solidFill>
                  <a:schemeClr val="accent5"/>
                </a:solidFill>
              </a:rPr>
              <a:t>: </a:t>
            </a:r>
            <a:r>
              <a:rPr lang="nb-NO" dirty="0" err="1" smtClean="0"/>
              <a:t>model</a:t>
            </a:r>
            <a:r>
              <a:rPr lang="nb-NO" dirty="0" smtClean="0"/>
              <a:t> </a:t>
            </a:r>
            <a:r>
              <a:rPr lang="nb-NO" dirty="0" err="1" smtClean="0"/>
              <a:t>without</a:t>
            </a:r>
            <a:r>
              <a:rPr lang="nb-NO" dirty="0" smtClean="0"/>
              <a:t> </a:t>
            </a:r>
            <a:r>
              <a:rPr lang="nb-NO" dirty="0" err="1" smtClean="0"/>
              <a:t>fungal</a:t>
            </a:r>
            <a:r>
              <a:rPr lang="nb-NO" dirty="0" smtClean="0"/>
              <a:t> </a:t>
            </a:r>
            <a:r>
              <a:rPr lang="nb-NO" dirty="0" err="1" smtClean="0"/>
              <a:t>inoculum</a:t>
            </a:r>
            <a:endParaRPr lang="en-GB" dirty="0"/>
          </a:p>
        </p:txBody>
      </p:sp>
      <p:grpSp>
        <p:nvGrpSpPr>
          <p:cNvPr id="28" name="Group 27"/>
          <p:cNvGrpSpPr/>
          <p:nvPr/>
        </p:nvGrpSpPr>
        <p:grpSpPr>
          <a:xfrm>
            <a:off x="2174486" y="2761208"/>
            <a:ext cx="5729434" cy="4020652"/>
            <a:chOff x="1388102" y="3062960"/>
            <a:chExt cx="5729434" cy="4020652"/>
          </a:xfrm>
        </p:grpSpPr>
        <p:grpSp>
          <p:nvGrpSpPr>
            <p:cNvPr id="29" name="Group 28"/>
            <p:cNvGrpSpPr/>
            <p:nvPr/>
          </p:nvGrpSpPr>
          <p:grpSpPr>
            <a:xfrm>
              <a:off x="1388102" y="3062960"/>
              <a:ext cx="779026" cy="3307934"/>
              <a:chOff x="1388102" y="3062960"/>
              <a:chExt cx="779026" cy="3307934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747904" y="3062960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 smtClean="0"/>
                  <a:t>60</a:t>
                </a:r>
                <a:endParaRPr lang="nb-NO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47904" y="5018980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 smtClean="0"/>
                  <a:t>20</a:t>
                </a:r>
                <a:endParaRPr lang="nb-NO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889939" y="3767328"/>
                <a:ext cx="185749" cy="11247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747904" y="6001562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 smtClean="0"/>
                  <a:t>0</a:t>
                </a:r>
                <a:endParaRPr lang="nb-NO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747904" y="4036398"/>
                <a:ext cx="4192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dirty="0"/>
                  <a:t>4</a:t>
                </a:r>
                <a:r>
                  <a:rPr lang="nb-NO" dirty="0" smtClean="0"/>
                  <a:t>0</a:t>
                </a:r>
                <a:endParaRPr lang="nb-NO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6200000">
                <a:off x="493776" y="4294941"/>
                <a:ext cx="2157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dirty="0" err="1" smtClean="0"/>
                  <a:t>Cadaver-days</a:t>
                </a:r>
                <a:endParaRPr lang="en-GB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984248" y="6370894"/>
              <a:ext cx="5133288" cy="712718"/>
              <a:chOff x="1984248" y="6370894"/>
              <a:chExt cx="5133288" cy="7127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984248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125</a:t>
                </a:r>
                <a:endParaRPr lang="en-GB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488080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150</a:t>
                </a:r>
                <a:endParaRPr lang="en-GB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495744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200</a:t>
                </a:r>
                <a:endParaRPr lang="en-GB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754880" y="6370894"/>
                <a:ext cx="927271" cy="3701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991912" y="6371670"/>
                <a:ext cx="6217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b-NO" dirty="0" smtClean="0"/>
                  <a:t>175</a:t>
                </a:r>
                <a:endParaRPr lang="en-GB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420453" y="6714280"/>
                <a:ext cx="122661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b-NO" dirty="0" err="1" smtClean="0"/>
                  <a:t>Aphid-days</a:t>
                </a:r>
                <a:endParaRPr lang="en-GB" dirty="0"/>
              </a:p>
            </p:txBody>
          </p:sp>
        </p:grpSp>
      </p:grpSp>
      <p:sp>
        <p:nvSpPr>
          <p:cNvPr id="43" name="Rounded Rectangle 42"/>
          <p:cNvSpPr/>
          <p:nvPr/>
        </p:nvSpPr>
        <p:spPr>
          <a:xfrm>
            <a:off x="6905380" y="4590288"/>
            <a:ext cx="1880228" cy="1433910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3040296" y="2054498"/>
            <a:ext cx="3838290" cy="24925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nb-NO" dirty="0" err="1" smtClean="0"/>
              <a:t>Results</a:t>
            </a:r>
            <a:r>
              <a:rPr lang="nb-NO" dirty="0" smtClean="0"/>
              <a:t>: </a:t>
            </a:r>
            <a:r>
              <a:rPr lang="nb-NO" dirty="0" smtClean="0"/>
              <a:t>Four</a:t>
            </a:r>
            <a:r>
              <a:rPr lang="nb-NO" dirty="0" smtClean="0"/>
              <a:t> most sensitive </a:t>
            </a:r>
            <a:r>
              <a:rPr lang="nb-NO" dirty="0" smtClean="0"/>
              <a:t>parameters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t="319" r="49384" b="50339"/>
          <a:stretch/>
        </p:blipFill>
        <p:spPr>
          <a:xfrm>
            <a:off x="-1" y="-109"/>
            <a:ext cx="4336557" cy="450629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Epizootics are characterised </a:t>
            </a:r>
            <a:r>
              <a:rPr lang="en-GB" sz="2200" dirty="0" smtClean="0"/>
              <a:t>by: </a:t>
            </a:r>
          </a:p>
          <a:p>
            <a:pPr>
              <a:buFontTx/>
              <a:buChar char="-"/>
            </a:pPr>
            <a:r>
              <a:rPr lang="en-GB" sz="2200" dirty="0" smtClean="0"/>
              <a:t>a low relative humidity threshold (&lt;</a:t>
            </a:r>
            <a:r>
              <a:rPr lang="en-GB" sz="2200" dirty="0" smtClean="0"/>
              <a:t>83%)</a:t>
            </a:r>
            <a:endParaRPr lang="en-GB" sz="2200" dirty="0" smtClean="0"/>
          </a:p>
          <a:p>
            <a:pPr>
              <a:buFontTx/>
              <a:buChar char="-"/>
            </a:pPr>
            <a:endParaRPr lang="en-GB" sz="22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454458" y="47363"/>
            <a:ext cx="2499054" cy="233707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/>
          <a:lstStyle/>
          <a:p>
            <a:r>
              <a:rPr lang="nb-NO" dirty="0" err="1" smtClean="0"/>
              <a:t>Results</a:t>
            </a:r>
            <a:r>
              <a:rPr lang="nb-NO" dirty="0" smtClean="0"/>
              <a:t>: sensitive parameters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21" r="49414" b="199"/>
          <a:stretch/>
        </p:blipFill>
        <p:spPr>
          <a:xfrm>
            <a:off x="-10949" y="1690687"/>
            <a:ext cx="4325604" cy="478677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Epizootics are characterised </a:t>
            </a:r>
            <a:r>
              <a:rPr lang="en-GB" sz="2200" dirty="0" smtClean="0"/>
              <a:t>by: </a:t>
            </a:r>
          </a:p>
          <a:p>
            <a:pPr>
              <a:buFontTx/>
              <a:buChar char="-"/>
            </a:pPr>
            <a:r>
              <a:rPr lang="en-GB" sz="2200" dirty="0" smtClean="0"/>
              <a:t>a low relative humidity threshold (&lt;</a:t>
            </a:r>
            <a:r>
              <a:rPr lang="en-GB" sz="2200" dirty="0" smtClean="0"/>
              <a:t>83%)</a:t>
            </a:r>
            <a:endParaRPr lang="en-GB" sz="2200" dirty="0" smtClean="0"/>
          </a:p>
          <a:p>
            <a:pPr>
              <a:buFontTx/>
              <a:buChar char="-"/>
            </a:pPr>
            <a:r>
              <a:rPr lang="en-GB" sz="2200" dirty="0" smtClean="0"/>
              <a:t>a </a:t>
            </a:r>
            <a:r>
              <a:rPr lang="en-GB" sz="2200" dirty="0"/>
              <a:t>long longevity of </a:t>
            </a:r>
            <a:r>
              <a:rPr lang="en-GB" sz="2200" dirty="0" err="1" smtClean="0"/>
              <a:t>sporulating</a:t>
            </a:r>
            <a:r>
              <a:rPr lang="en-GB" sz="2200" dirty="0" smtClean="0"/>
              <a:t> </a:t>
            </a:r>
            <a:r>
              <a:rPr lang="en-GB" sz="2200" dirty="0"/>
              <a:t>cadavers in the </a:t>
            </a:r>
            <a:r>
              <a:rPr lang="en-GB" sz="2200" dirty="0" smtClean="0"/>
              <a:t>field (&gt;100 DD)</a:t>
            </a:r>
          </a:p>
          <a:p>
            <a:pPr>
              <a:buFontTx/>
              <a:buChar char="-"/>
            </a:pPr>
            <a:endParaRPr lang="en-GB" sz="22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427079" y="1863950"/>
            <a:ext cx="2540612" cy="239501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08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/>
          <a:lstStyle/>
          <a:p>
            <a:r>
              <a:rPr lang="nb-NO" dirty="0" err="1" smtClean="0"/>
              <a:t>Results</a:t>
            </a:r>
            <a:r>
              <a:rPr lang="nb-NO" dirty="0" smtClean="0"/>
              <a:t>: sensitive parameters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6" t="319" r="268" b="50339"/>
          <a:stretch/>
        </p:blipFill>
        <p:spPr>
          <a:xfrm>
            <a:off x="1735716" y="54754"/>
            <a:ext cx="4320129" cy="458842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Epizootics are characterised </a:t>
            </a:r>
            <a:r>
              <a:rPr lang="en-GB" sz="2200" dirty="0" smtClean="0"/>
              <a:t>by: </a:t>
            </a:r>
          </a:p>
          <a:p>
            <a:pPr>
              <a:buFontTx/>
              <a:buChar char="-"/>
            </a:pPr>
            <a:r>
              <a:rPr lang="en-GB" sz="2200" dirty="0" smtClean="0"/>
              <a:t>a low relative humidity threshold (&lt;80%)</a:t>
            </a:r>
          </a:p>
          <a:p>
            <a:pPr>
              <a:buFontTx/>
              <a:buChar char="-"/>
            </a:pPr>
            <a:r>
              <a:rPr lang="en-GB" sz="2200" dirty="0"/>
              <a:t>a long longevity of </a:t>
            </a:r>
            <a:r>
              <a:rPr lang="en-GB" sz="2200" dirty="0" err="1"/>
              <a:t>sporulating</a:t>
            </a:r>
            <a:r>
              <a:rPr lang="en-GB" sz="2200" dirty="0"/>
              <a:t> cadavers in the field (&gt;100 DD</a:t>
            </a:r>
            <a:r>
              <a:rPr lang="en-GB" sz="2200" dirty="0" smtClean="0"/>
              <a:t>)</a:t>
            </a:r>
          </a:p>
          <a:p>
            <a:pPr>
              <a:buFontTx/>
              <a:buChar char="-"/>
            </a:pPr>
            <a:r>
              <a:rPr lang="en-GB" sz="2200" dirty="0" smtClean="0"/>
              <a:t>a </a:t>
            </a:r>
            <a:r>
              <a:rPr lang="en-GB" sz="2200" dirty="0"/>
              <a:t>high </a:t>
            </a:r>
            <a:r>
              <a:rPr lang="en-GB" sz="2200" dirty="0" smtClean="0"/>
              <a:t>virulence (&gt;0.6)</a:t>
            </a:r>
          </a:p>
          <a:p>
            <a:pPr>
              <a:buFontTx/>
              <a:buChar char="-"/>
            </a:pPr>
            <a:endParaRPr lang="en-GB" sz="22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212072" y="104034"/>
            <a:ext cx="2540612" cy="2392031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2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/>
          <a:lstStyle/>
          <a:p>
            <a:r>
              <a:rPr lang="nb-NO" dirty="0" err="1" smtClean="0"/>
              <a:t>Results</a:t>
            </a:r>
            <a:r>
              <a:rPr lang="nb-NO" dirty="0" smtClean="0"/>
              <a:t>: sensitive parameters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6" t="49421" r="-2" b="199"/>
          <a:stretch/>
        </p:blipFill>
        <p:spPr>
          <a:xfrm>
            <a:off x="1872604" y="1609782"/>
            <a:ext cx="4199668" cy="478554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820150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Epizootics are characterised </a:t>
            </a:r>
            <a:r>
              <a:rPr lang="en-GB" sz="2200" dirty="0" smtClean="0"/>
              <a:t>by: </a:t>
            </a:r>
          </a:p>
          <a:p>
            <a:pPr>
              <a:buFontTx/>
              <a:buChar char="-"/>
            </a:pPr>
            <a:r>
              <a:rPr lang="en-GB" sz="2200" dirty="0"/>
              <a:t>a low relative humidity threshold (&lt;80%)</a:t>
            </a:r>
          </a:p>
          <a:p>
            <a:pPr>
              <a:buFontTx/>
              <a:buChar char="-"/>
            </a:pPr>
            <a:r>
              <a:rPr lang="en-GB" sz="2200" dirty="0"/>
              <a:t>a long longevity of </a:t>
            </a:r>
            <a:r>
              <a:rPr lang="en-GB" sz="2200" dirty="0" err="1"/>
              <a:t>sporulating</a:t>
            </a:r>
            <a:r>
              <a:rPr lang="en-GB" sz="2200" dirty="0"/>
              <a:t> cadavers in the field (&gt;100 DD)</a:t>
            </a:r>
          </a:p>
          <a:p>
            <a:pPr>
              <a:buFontTx/>
              <a:buChar char="-"/>
            </a:pPr>
            <a:r>
              <a:rPr lang="en-GB" sz="2200" dirty="0"/>
              <a:t>a high virulence (&gt;0.6)</a:t>
            </a:r>
          </a:p>
          <a:p>
            <a:pPr>
              <a:buFontTx/>
              <a:buChar char="-"/>
            </a:pPr>
            <a:r>
              <a:rPr lang="en-GB" sz="2200" dirty="0" smtClean="0"/>
              <a:t>a </a:t>
            </a:r>
            <a:r>
              <a:rPr lang="en-GB" sz="2200" dirty="0"/>
              <a:t>medium or low lethal time </a:t>
            </a:r>
            <a:r>
              <a:rPr lang="en-GB" sz="2200" dirty="0" smtClean="0"/>
              <a:t>for</a:t>
            </a:r>
          </a:p>
          <a:p>
            <a:pPr marL="0" indent="0">
              <a:buNone/>
            </a:pPr>
            <a:r>
              <a:rPr lang="en-GB" sz="2200" dirty="0" smtClean="0"/>
              <a:t>adult </a:t>
            </a:r>
            <a:r>
              <a:rPr lang="en-GB" sz="2200" i="1" dirty="0"/>
              <a:t>S. </a:t>
            </a:r>
            <a:r>
              <a:rPr lang="en-GB" sz="2200" i="1" dirty="0" err="1"/>
              <a:t>avenae</a:t>
            </a:r>
            <a:r>
              <a:rPr lang="en-GB" sz="2200" dirty="0"/>
              <a:t>. </a:t>
            </a:r>
            <a:r>
              <a:rPr lang="en-GB" sz="2200" dirty="0" smtClean="0"/>
              <a:t>(&lt;130DD)</a:t>
            </a:r>
            <a:endParaRPr lang="en-GB" sz="2200" dirty="0"/>
          </a:p>
        </p:txBody>
      </p:sp>
      <p:sp>
        <p:nvSpPr>
          <p:cNvPr id="6" name="Rounded Rectangle 5"/>
          <p:cNvSpPr/>
          <p:nvPr/>
        </p:nvSpPr>
        <p:spPr>
          <a:xfrm>
            <a:off x="2255876" y="1768571"/>
            <a:ext cx="2540612" cy="243272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ight Arrow 2"/>
          <p:cNvSpPr/>
          <p:nvPr/>
        </p:nvSpPr>
        <p:spPr>
          <a:xfrm rot="7770594">
            <a:off x="5283808" y="3920422"/>
            <a:ext cx="448987" cy="32305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6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 Weather influence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Uncertainty analysis (21 years)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smtClean="0"/>
              <a:t>Parameters </a:t>
            </a:r>
            <a:r>
              <a:rPr lang="nb-NO" dirty="0" err="1"/>
              <a:t>set</a:t>
            </a:r>
            <a:r>
              <a:rPr lang="nb-NO" dirty="0"/>
              <a:t> to </a:t>
            </a:r>
            <a:r>
              <a:rPr lang="nb-NO" dirty="0" err="1"/>
              <a:t>enable</a:t>
            </a:r>
            <a:r>
              <a:rPr lang="nb-NO" dirty="0"/>
              <a:t> an</a:t>
            </a:r>
            <a:r>
              <a:rPr lang="nb-NO" b="1" dirty="0"/>
              <a:t> </a:t>
            </a:r>
            <a:r>
              <a:rPr lang="nb-NO" b="1" dirty="0" err="1"/>
              <a:t>epizootic</a:t>
            </a:r>
            <a:r>
              <a:rPr lang="nb-NO" b="1" dirty="0"/>
              <a:t> </a:t>
            </a:r>
            <a:r>
              <a:rPr lang="nb-NO" b="1" dirty="0" err="1"/>
              <a:t>unless</a:t>
            </a:r>
            <a:r>
              <a:rPr lang="nb-NO" b="1" dirty="0"/>
              <a:t> </a:t>
            </a:r>
            <a:r>
              <a:rPr lang="nb-NO" dirty="0" err="1"/>
              <a:t>the</a:t>
            </a:r>
            <a:r>
              <a:rPr lang="nb-NO" b="1" dirty="0"/>
              <a:t> </a:t>
            </a:r>
            <a:r>
              <a:rPr lang="nb-NO" b="1" dirty="0" err="1"/>
              <a:t>weather</a:t>
            </a:r>
            <a:r>
              <a:rPr lang="nb-NO" b="1" dirty="0"/>
              <a:t> </a:t>
            </a:r>
            <a:r>
              <a:rPr lang="nb-NO" dirty="0"/>
              <a:t>is </a:t>
            </a:r>
            <a:r>
              <a:rPr lang="nb-NO" b="1" dirty="0"/>
              <a:t>not </a:t>
            </a:r>
            <a:r>
              <a:rPr lang="nb-NO" b="1" dirty="0" err="1"/>
              <a:t>favourable</a:t>
            </a:r>
            <a:endParaRPr lang="en-GB" dirty="0"/>
          </a:p>
          <a:p>
            <a:endParaRPr lang="nb-NO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7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Biological cycles and important characteristics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err="1" smtClean="0"/>
              <a:t>Sitobion</a:t>
            </a:r>
            <a:r>
              <a:rPr lang="en-GB" i="1" dirty="0" smtClean="0"/>
              <a:t> </a:t>
            </a:r>
            <a:r>
              <a:rPr lang="en-GB" i="1" dirty="0" err="1"/>
              <a:t>a</a:t>
            </a:r>
            <a:r>
              <a:rPr lang="en-GB" i="1" dirty="0" err="1" smtClean="0"/>
              <a:t>venae</a:t>
            </a:r>
            <a:r>
              <a:rPr lang="en-GB" i="1" dirty="0" smtClean="0"/>
              <a:t> </a:t>
            </a:r>
            <a:r>
              <a:rPr lang="en-GB" dirty="0" smtClean="0"/>
              <a:t>and </a:t>
            </a:r>
            <a:r>
              <a:rPr lang="en-GB" i="1" dirty="0" smtClean="0"/>
              <a:t>Pandora </a:t>
            </a:r>
            <a:r>
              <a:rPr lang="en-GB" i="1" dirty="0" err="1" smtClean="0"/>
              <a:t>neoaphidis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00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err="1" smtClean="0"/>
              <a:t>Uncertainty</a:t>
            </a:r>
            <a:r>
              <a:rPr lang="nb-NO" sz="4000" dirty="0" smtClean="0"/>
              <a:t> </a:t>
            </a:r>
            <a:r>
              <a:rPr lang="nb-NO" sz="4000" dirty="0" err="1" smtClean="0"/>
              <a:t>analysis</a:t>
            </a:r>
            <a:r>
              <a:rPr lang="nb-NO" sz="4000" dirty="0" smtClean="0"/>
              <a:t> over 21 </a:t>
            </a:r>
            <a:r>
              <a:rPr lang="nb-NO" sz="4000" dirty="0" err="1" smtClean="0"/>
              <a:t>years</a:t>
            </a:r>
            <a:r>
              <a:rPr lang="nb-NO" sz="4000" dirty="0" smtClean="0"/>
              <a:t> (Ås, Norway)</a:t>
            </a:r>
            <a:endParaRPr lang="en-GB" sz="4000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663177"/>
              </p:ext>
            </p:extLst>
          </p:nvPr>
        </p:nvGraphicFramePr>
        <p:xfrm>
          <a:off x="2928453" y="1953001"/>
          <a:ext cx="633509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770"/>
                <a:gridCol w="1155325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Parameters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Values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i="1" dirty="0" err="1" smtClean="0">
                          <a:solidFill>
                            <a:schemeClr val="accent5"/>
                          </a:solidFill>
                        </a:rPr>
                        <a:t>Fungus</a:t>
                      </a:r>
                      <a:r>
                        <a:rPr lang="nb-NO" sz="1600" i="1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nb-NO" sz="1600" i="1" dirty="0" err="1" smtClean="0">
                          <a:solidFill>
                            <a:schemeClr val="accent5"/>
                          </a:solidFill>
                        </a:rPr>
                        <a:t>Biology</a:t>
                      </a:r>
                      <a:endParaRPr lang="en-GB" sz="1600" i="1" dirty="0" smtClean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RH </a:t>
                      </a:r>
                      <a:r>
                        <a:rPr lang="nb-NO" dirty="0" err="1" smtClean="0"/>
                        <a:t>threshold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(%)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 smtClean="0"/>
                        <a:t>80</a:t>
                      </a:r>
                      <a:endParaRPr lang="en-GB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Longevity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of</a:t>
                      </a:r>
                      <a:r>
                        <a:rPr lang="nb-NO" dirty="0" smtClean="0"/>
                        <a:t> non-</a:t>
                      </a:r>
                      <a:r>
                        <a:rPr lang="nb-NO" dirty="0" err="1" smtClean="0"/>
                        <a:t>sporulating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cadavers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</a:t>
                      </a:r>
                      <a:r>
                        <a:rPr lang="nb-NO" sz="1600" dirty="0" err="1" smtClean="0"/>
                        <a:t>degree-day</a:t>
                      </a:r>
                      <a:r>
                        <a:rPr lang="nb-NO" sz="160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126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Longevity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of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sporulating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cadavers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</a:t>
                      </a:r>
                      <a:r>
                        <a:rPr lang="nb-NO" sz="1600" dirty="0" err="1" smtClean="0"/>
                        <a:t>degree-day</a:t>
                      </a:r>
                      <a:r>
                        <a:rPr lang="nb-NO" sz="160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 smtClean="0"/>
                        <a:t>126</a:t>
                      </a:r>
                      <a:endParaRPr lang="en-GB" b="1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i="1" dirty="0" err="1" smtClean="0">
                          <a:solidFill>
                            <a:schemeClr val="accent5"/>
                          </a:solidFill>
                        </a:rPr>
                        <a:t>Interaction</a:t>
                      </a:r>
                      <a:r>
                        <a:rPr lang="nb-NO" sz="1600" i="1" baseline="0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nb-NO" sz="1600" i="1" baseline="0" dirty="0" err="1" smtClean="0">
                          <a:solidFill>
                            <a:schemeClr val="accent5"/>
                          </a:solidFill>
                        </a:rPr>
                        <a:t>with</a:t>
                      </a:r>
                      <a:r>
                        <a:rPr lang="nb-NO" sz="1600" i="1" baseline="0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nb-NO" sz="1600" i="1" baseline="0" dirty="0" err="1" smtClean="0">
                          <a:solidFill>
                            <a:schemeClr val="accent5"/>
                          </a:solidFill>
                        </a:rPr>
                        <a:t>the</a:t>
                      </a:r>
                      <a:r>
                        <a:rPr lang="nb-NO" sz="1600" i="1" baseline="0" dirty="0" smtClean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nb-NO" sz="1600" i="1" baseline="0" dirty="0" err="1" smtClean="0">
                          <a:solidFill>
                            <a:schemeClr val="accent5"/>
                          </a:solidFill>
                        </a:rPr>
                        <a:t>aphids</a:t>
                      </a:r>
                      <a:endParaRPr lang="en-GB" sz="1600" i="1" dirty="0" smtClean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Ratio </a:t>
                      </a:r>
                      <a:r>
                        <a:rPr lang="nb-NO" dirty="0" err="1" smtClean="0"/>
                        <a:t>infected</a:t>
                      </a:r>
                      <a:r>
                        <a:rPr lang="nb-NO" dirty="0" smtClean="0"/>
                        <a:t> </a:t>
                      </a:r>
                      <a:r>
                        <a:rPr lang="nb-NO" i="1" dirty="0" smtClean="0"/>
                        <a:t>S. </a:t>
                      </a:r>
                      <a:r>
                        <a:rPr lang="nb-NO" i="1" dirty="0" err="1" smtClean="0"/>
                        <a:t>avenae</a:t>
                      </a:r>
                      <a:r>
                        <a:rPr lang="nb-NO" i="1" dirty="0" smtClean="0"/>
                        <a:t> </a:t>
                      </a:r>
                      <a:r>
                        <a:rPr lang="nb-NO" dirty="0" smtClean="0"/>
                        <a:t>immigrants </a:t>
                      </a:r>
                      <a:r>
                        <a:rPr lang="nb-NO" sz="1600" dirty="0" smtClean="0"/>
                        <a:t>(%)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50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Fungus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virulence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(%)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 smtClean="0"/>
                        <a:t>70</a:t>
                      </a:r>
                      <a:endParaRPr lang="en-GB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LT </a:t>
                      </a:r>
                      <a:r>
                        <a:rPr lang="nb-NO" dirty="0" err="1" smtClean="0"/>
                        <a:t>infected</a:t>
                      </a:r>
                      <a:r>
                        <a:rPr lang="nb-NO" dirty="0" smtClean="0"/>
                        <a:t> immigrants </a:t>
                      </a:r>
                      <a:r>
                        <a:rPr lang="nb-NO" sz="1600" dirty="0" smtClean="0"/>
                        <a:t>(</a:t>
                      </a:r>
                      <a:r>
                        <a:rPr lang="nb-NO" sz="1600" dirty="0" err="1" smtClean="0"/>
                        <a:t>degree-day</a:t>
                      </a:r>
                      <a:r>
                        <a:rPr lang="nb-NO" sz="160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45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LT </a:t>
                      </a:r>
                      <a:r>
                        <a:rPr lang="nb-NO" dirty="0" err="1" smtClean="0"/>
                        <a:t>infected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nymphs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</a:t>
                      </a:r>
                      <a:r>
                        <a:rPr lang="nb-NO" sz="1600" dirty="0" err="1" smtClean="0"/>
                        <a:t>degree-day</a:t>
                      </a:r>
                      <a:r>
                        <a:rPr lang="nb-NO" sz="16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72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LT </a:t>
                      </a:r>
                      <a:r>
                        <a:rPr lang="nb-NO" dirty="0" err="1" smtClean="0"/>
                        <a:t>infected</a:t>
                      </a:r>
                      <a:r>
                        <a:rPr lang="nb-NO" baseline="0" dirty="0" smtClean="0"/>
                        <a:t> adults </a:t>
                      </a:r>
                      <a:r>
                        <a:rPr lang="nb-NO" sz="1600" dirty="0" smtClean="0"/>
                        <a:t>(</a:t>
                      </a:r>
                      <a:r>
                        <a:rPr lang="nb-NO" sz="1600" dirty="0" err="1" smtClean="0"/>
                        <a:t>degree-day</a:t>
                      </a:r>
                      <a:r>
                        <a:rPr lang="nb-NO" sz="1600" dirty="0" smtClean="0"/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 smtClean="0"/>
                        <a:t>73</a:t>
                      </a:r>
                      <a:endParaRPr lang="en-GB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err="1" smtClean="0"/>
                        <a:t>Infection</a:t>
                      </a:r>
                      <a:r>
                        <a:rPr lang="nb-NO" baseline="0" dirty="0" smtClean="0"/>
                        <a:t> </a:t>
                      </a:r>
                      <a:r>
                        <a:rPr lang="nb-NO" baseline="0" dirty="0" err="1" smtClean="0"/>
                        <a:t>i</a:t>
                      </a:r>
                      <a:r>
                        <a:rPr lang="nb-NO" dirty="0" err="1" smtClean="0"/>
                        <a:t>mmunity</a:t>
                      </a:r>
                      <a:r>
                        <a:rPr lang="nb-NO" dirty="0" smtClean="0"/>
                        <a:t> </a:t>
                      </a:r>
                      <a:r>
                        <a:rPr lang="nb-NO" dirty="0" err="1" smtClean="0"/>
                        <a:t>cost</a:t>
                      </a:r>
                      <a:r>
                        <a:rPr lang="nb-NO" dirty="0" smtClean="0"/>
                        <a:t> </a:t>
                      </a:r>
                      <a:r>
                        <a:rPr lang="nb-NO" sz="1600" dirty="0" smtClean="0"/>
                        <a:t>(%)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 smtClean="0"/>
                        <a:t>30</a:t>
                      </a:r>
                      <a:endParaRPr lang="en-GB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723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48"/>
          <a:stretch/>
        </p:blipFill>
        <p:spPr>
          <a:xfrm>
            <a:off x="4911070" y="5684108"/>
            <a:ext cx="7279618" cy="117733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97"/>
          <a:stretch/>
        </p:blipFill>
        <p:spPr>
          <a:xfrm>
            <a:off x="2456191" y="930876"/>
            <a:ext cx="7279618" cy="463790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>
            <a:normAutofit/>
          </a:bodyPr>
          <a:lstStyle/>
          <a:p>
            <a:r>
              <a:rPr lang="nb-NO" sz="4000" dirty="0" err="1" smtClean="0"/>
              <a:t>Uncertainty</a:t>
            </a:r>
            <a:r>
              <a:rPr lang="nb-NO" sz="4000" dirty="0" smtClean="0"/>
              <a:t> </a:t>
            </a:r>
            <a:r>
              <a:rPr lang="nb-NO" sz="4000" dirty="0" err="1" smtClean="0"/>
              <a:t>analysis</a:t>
            </a:r>
            <a:r>
              <a:rPr lang="nb-NO" sz="4000" dirty="0" smtClean="0"/>
              <a:t> over 21 </a:t>
            </a:r>
            <a:r>
              <a:rPr lang="nb-NO" sz="4000" dirty="0" err="1" smtClean="0"/>
              <a:t>years</a:t>
            </a:r>
            <a:r>
              <a:rPr lang="nb-NO" sz="4000" dirty="0" smtClean="0"/>
              <a:t> (Ås, Norway)</a:t>
            </a:r>
            <a:endParaRPr lang="en-GB" sz="4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5852177"/>
            <a:ext cx="5451492" cy="908434"/>
            <a:chOff x="156518" y="5560540"/>
            <a:chExt cx="5451492" cy="9084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56518" y="5560540"/>
                  <a:ext cx="4168346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 smtClean="0"/>
                    <a:t>aphid-day=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𝑠𝑒𝑎𝑠𝑜𝑛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𝑎𝑝h𝑖𝑑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𝑑𝑒𝑛𝑠𝑖𝑡𝑦</m:t>
                              </m:r>
                            </m:e>
                          </m:d>
                        </m:e>
                      </m:nary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18" y="5560540"/>
                  <a:ext cx="4168346" cy="37645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70" t="-116129" b="-1806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156518" y="6092524"/>
                  <a:ext cx="5451492" cy="3764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dirty="0" smtClean="0"/>
                    <a:t>cadaver-day</a:t>
                  </a:r>
                  <a:r>
                    <a:rPr lang="en-GB" dirty="0"/>
                    <a:t>=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𝑠𝑒𝑎𝑠𝑜𝑛</m:t>
                          </m:r>
                        </m:sup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𝑠𝑝𝑜𝑟𝑢𝑙𝑎𝑡𝑖𝑛𝑔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𝑐𝑎𝑑𝑎𝑣𝑒𝑟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𝑑𝑒𝑛𝑠𝑖𝑡𝑦</m:t>
                              </m:r>
                            </m:e>
                          </m:d>
                        </m:e>
                      </m:nary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18" y="6092524"/>
                  <a:ext cx="5451492" cy="37645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95" t="-116129" b="-1806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2412641" y="2598309"/>
            <a:ext cx="39305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/>
              <a:t>30</a:t>
            </a:r>
          </a:p>
          <a:p>
            <a:endParaRPr lang="en-GB" sz="1600" dirty="0"/>
          </a:p>
          <a:p>
            <a:endParaRPr lang="en-GB"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2049789" y="1076295"/>
            <a:ext cx="766949" cy="4126703"/>
            <a:chOff x="2049789" y="1076295"/>
            <a:chExt cx="766949" cy="4126703"/>
          </a:xfrm>
        </p:grpSpPr>
        <p:sp>
          <p:nvSpPr>
            <p:cNvPr id="2" name="TextBox 1"/>
            <p:cNvSpPr txBox="1"/>
            <p:nvPr/>
          </p:nvSpPr>
          <p:spPr>
            <a:xfrm>
              <a:off x="2419120" y="1076295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50</a:t>
              </a:r>
              <a:endParaRPr lang="en-GB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12641" y="1848056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4</a:t>
              </a:r>
              <a:r>
                <a:rPr lang="en-GB" sz="1600" dirty="0" smtClean="0"/>
                <a:t>0</a:t>
              </a:r>
              <a:endParaRPr lang="en-GB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3682" y="3366010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20</a:t>
              </a:r>
              <a:endParaRPr lang="en-GB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12641" y="4107283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1</a:t>
              </a:r>
              <a:r>
                <a:rPr lang="en-GB" sz="1600" dirty="0" smtClean="0"/>
                <a:t>0</a:t>
              </a:r>
              <a:endParaRPr lang="en-GB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16835" y="4864444"/>
              <a:ext cx="2888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0</a:t>
              </a:r>
              <a:endParaRPr lang="en-GB" sz="1600" dirty="0"/>
            </a:p>
          </p:txBody>
        </p:sp>
        <p:sp>
          <p:nvSpPr>
            <p:cNvPr id="3" name="TextBox 2"/>
            <p:cNvSpPr txBox="1"/>
            <p:nvPr/>
          </p:nvSpPr>
          <p:spPr>
            <a:xfrm rot="16200000">
              <a:off x="1516790" y="2854925"/>
              <a:ext cx="143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Cadaver-days</a:t>
              </a:r>
              <a:endParaRPr lang="en-GB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23462" y="5226283"/>
            <a:ext cx="5351225" cy="638872"/>
            <a:chOff x="3023462" y="5226283"/>
            <a:chExt cx="5351225" cy="638872"/>
          </a:xfrm>
        </p:grpSpPr>
        <p:sp>
          <p:nvSpPr>
            <p:cNvPr id="16" name="TextBox 15"/>
            <p:cNvSpPr txBox="1"/>
            <p:nvPr/>
          </p:nvSpPr>
          <p:spPr>
            <a:xfrm>
              <a:off x="3023462" y="5233214"/>
              <a:ext cx="49725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200</a:t>
              </a:r>
              <a:endParaRPr lang="en-GB" sz="16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1453" y="5226283"/>
              <a:ext cx="49725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4</a:t>
              </a:r>
              <a:r>
                <a:rPr lang="en-GB" sz="1600" dirty="0" smtClean="0"/>
                <a:t>00</a:t>
              </a:r>
              <a:endParaRPr lang="en-GB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4195" y="5229595"/>
              <a:ext cx="79250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 smtClean="0"/>
                <a:t>600</a:t>
              </a:r>
              <a:endParaRPr lang="en-GB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77435" y="5233214"/>
              <a:ext cx="49725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800</a:t>
              </a:r>
              <a:endParaRPr lang="en-GB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51492" y="5495823"/>
              <a:ext cx="12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Aphid-days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9101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91" y="930876"/>
            <a:ext cx="7279618" cy="593056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>
            <a:normAutofit/>
          </a:bodyPr>
          <a:lstStyle/>
          <a:p>
            <a:r>
              <a:rPr lang="nb-NO" sz="4000" dirty="0" err="1" smtClean="0"/>
              <a:t>Uncertainty</a:t>
            </a:r>
            <a:r>
              <a:rPr lang="nb-NO" sz="4000" dirty="0" smtClean="0"/>
              <a:t> </a:t>
            </a:r>
            <a:r>
              <a:rPr lang="nb-NO" sz="4000" dirty="0" err="1" smtClean="0"/>
              <a:t>analysis</a:t>
            </a:r>
            <a:r>
              <a:rPr lang="nb-NO" sz="4000" dirty="0" smtClean="0"/>
              <a:t> over 21 </a:t>
            </a:r>
            <a:r>
              <a:rPr lang="nb-NO" sz="4000" dirty="0" err="1" smtClean="0"/>
              <a:t>years</a:t>
            </a:r>
            <a:r>
              <a:rPr lang="nb-NO" sz="4000" dirty="0" smtClean="0"/>
              <a:t> (Ås, Norway)</a:t>
            </a:r>
            <a:endParaRPr lang="en-GB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3046431" y="1085586"/>
            <a:ext cx="2234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Years favourable for an epizootic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47142" y="3100168"/>
            <a:ext cx="246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</a:rPr>
              <a:t>Where to put the limit?</a:t>
            </a:r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050546" y="3515118"/>
            <a:ext cx="6424377" cy="2891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049789" y="1076295"/>
            <a:ext cx="6324898" cy="4788860"/>
            <a:chOff x="2049789" y="1076295"/>
            <a:chExt cx="6324898" cy="4788860"/>
          </a:xfrm>
        </p:grpSpPr>
        <p:grpSp>
          <p:nvGrpSpPr>
            <p:cNvPr id="8" name="Group 7"/>
            <p:cNvGrpSpPr/>
            <p:nvPr/>
          </p:nvGrpSpPr>
          <p:grpSpPr>
            <a:xfrm>
              <a:off x="2049789" y="1076295"/>
              <a:ext cx="766949" cy="4126703"/>
              <a:chOff x="2049789" y="1076295"/>
              <a:chExt cx="766949" cy="412670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419120" y="1076295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50</a:t>
                </a:r>
                <a:endParaRPr lang="en-GB" sz="16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412641" y="1848056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4</a:t>
                </a:r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423682" y="3366010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20</a:t>
                </a:r>
                <a:endParaRPr lang="en-GB" sz="16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412641" y="4107283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1</a:t>
                </a:r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516835" y="4864444"/>
                <a:ext cx="28886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6200000">
                <a:off x="1516790" y="2854925"/>
                <a:ext cx="1435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Cadaver-days</a:t>
                </a:r>
                <a:endParaRPr lang="en-GB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023462" y="5226283"/>
              <a:ext cx="5351225" cy="638872"/>
              <a:chOff x="3023462" y="5226283"/>
              <a:chExt cx="5351225" cy="63887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023462" y="5233214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200</a:t>
                </a:r>
                <a:endParaRPr lang="en-GB" sz="16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641453" y="5226283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4</a:t>
                </a:r>
                <a:r>
                  <a:rPr lang="en-GB" sz="1600" dirty="0" smtClean="0"/>
                  <a:t>00</a:t>
                </a:r>
                <a:endParaRPr lang="en-GB" sz="16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64195" y="5229595"/>
                <a:ext cx="7925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600" dirty="0" smtClean="0"/>
                  <a:t>600</a:t>
                </a:r>
                <a:endParaRPr lang="en-GB" sz="16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877435" y="5233214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800</a:t>
                </a:r>
                <a:endParaRPr lang="en-GB" sz="16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451492" y="5495823"/>
                <a:ext cx="1226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Aphid-days</a:t>
                </a:r>
                <a:endParaRPr lang="en-GB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412641" y="2598309"/>
              <a:ext cx="39305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30</a:t>
              </a:r>
            </a:p>
            <a:p>
              <a:endParaRPr lang="en-GB" sz="1600" dirty="0"/>
            </a:p>
            <a:p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64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91" y="930876"/>
            <a:ext cx="7279618" cy="593056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>
            <a:normAutofit/>
          </a:bodyPr>
          <a:lstStyle/>
          <a:p>
            <a:r>
              <a:rPr lang="nb-NO" sz="4000" dirty="0" err="1" smtClean="0"/>
              <a:t>Uncertainty</a:t>
            </a:r>
            <a:r>
              <a:rPr lang="nb-NO" sz="4000" dirty="0" smtClean="0"/>
              <a:t> </a:t>
            </a:r>
            <a:r>
              <a:rPr lang="nb-NO" sz="4000" dirty="0" err="1" smtClean="0"/>
              <a:t>analysis</a:t>
            </a:r>
            <a:r>
              <a:rPr lang="nb-NO" sz="4000" dirty="0" smtClean="0"/>
              <a:t> over 21 </a:t>
            </a:r>
            <a:r>
              <a:rPr lang="nb-NO" sz="4000" dirty="0" err="1" smtClean="0"/>
              <a:t>years</a:t>
            </a:r>
            <a:r>
              <a:rPr lang="nb-NO" sz="4000" dirty="0" smtClean="0"/>
              <a:t> (Ås, Norway)</a:t>
            </a:r>
            <a:endParaRPr lang="en-GB" sz="4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046430" y="3881705"/>
            <a:ext cx="6424377" cy="2891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6431" y="1085586"/>
            <a:ext cx="2234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Years favourable for an epizootic</a:t>
            </a:r>
            <a:endParaRPr lang="en-GB" sz="2400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049789" y="1076295"/>
            <a:ext cx="6324898" cy="4788860"/>
            <a:chOff x="2049789" y="1076295"/>
            <a:chExt cx="6324898" cy="4788860"/>
          </a:xfrm>
        </p:grpSpPr>
        <p:grpSp>
          <p:nvGrpSpPr>
            <p:cNvPr id="11" name="Group 10"/>
            <p:cNvGrpSpPr/>
            <p:nvPr/>
          </p:nvGrpSpPr>
          <p:grpSpPr>
            <a:xfrm>
              <a:off x="2049789" y="1076295"/>
              <a:ext cx="766949" cy="4126703"/>
              <a:chOff x="2049789" y="1076295"/>
              <a:chExt cx="766949" cy="4126703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419120" y="1076295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50</a:t>
                </a:r>
                <a:endParaRPr lang="en-GB" sz="16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12641" y="1848056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4</a:t>
                </a:r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3682" y="3366010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20</a:t>
                </a:r>
                <a:endParaRPr lang="en-GB" sz="16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412641" y="4107283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1</a:t>
                </a:r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16835" y="4864444"/>
                <a:ext cx="28886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6200000">
                <a:off x="1516790" y="2854925"/>
                <a:ext cx="1435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Cadaver-days</a:t>
                </a:r>
                <a:endParaRPr lang="en-GB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023462" y="5226283"/>
              <a:ext cx="5351225" cy="638872"/>
              <a:chOff x="3023462" y="5226283"/>
              <a:chExt cx="5351225" cy="63887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023462" y="5233214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200</a:t>
                </a:r>
                <a:endParaRPr lang="en-GB" sz="16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641453" y="5226283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4</a:t>
                </a:r>
                <a:r>
                  <a:rPr lang="en-GB" sz="1600" dirty="0" smtClean="0"/>
                  <a:t>00</a:t>
                </a:r>
                <a:endParaRPr lang="en-GB" sz="16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964195" y="5229595"/>
                <a:ext cx="7925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600" dirty="0" smtClean="0"/>
                  <a:t>600</a:t>
                </a:r>
                <a:endParaRPr lang="en-GB" sz="16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77435" y="5233214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800</a:t>
                </a:r>
                <a:endParaRPr lang="en-GB" sz="16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451492" y="5495823"/>
                <a:ext cx="1226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Aphid-days</a:t>
                </a:r>
                <a:endParaRPr lang="en-GB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2412641" y="2598309"/>
              <a:ext cx="39305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30</a:t>
              </a:r>
            </a:p>
            <a:p>
              <a:endParaRPr lang="en-GB" sz="1600" dirty="0"/>
            </a:p>
            <a:p>
              <a:endParaRPr lang="en-GB" sz="16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547142" y="3100168"/>
            <a:ext cx="246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</a:rPr>
              <a:t>Where to put the limit?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3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9" b="2228"/>
          <a:stretch/>
        </p:blipFill>
        <p:spPr>
          <a:xfrm>
            <a:off x="4766494" y="5774724"/>
            <a:ext cx="7420486" cy="10750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13817"/>
            <a:ext cx="10515600" cy="1325563"/>
          </a:xfrm>
        </p:spPr>
        <p:txBody>
          <a:bodyPr>
            <a:normAutofit/>
          </a:bodyPr>
          <a:lstStyle/>
          <a:p>
            <a:r>
              <a:rPr lang="nb-NO" sz="4000" dirty="0" err="1" smtClean="0"/>
              <a:t>Uncertainty</a:t>
            </a:r>
            <a:r>
              <a:rPr lang="nb-NO" sz="4000" dirty="0" smtClean="0"/>
              <a:t> </a:t>
            </a:r>
            <a:r>
              <a:rPr lang="nb-NO" sz="4000" dirty="0" err="1" smtClean="0"/>
              <a:t>analysis</a:t>
            </a:r>
            <a:r>
              <a:rPr lang="nb-NO" sz="4000" dirty="0" smtClean="0"/>
              <a:t> over 21 </a:t>
            </a:r>
            <a:r>
              <a:rPr lang="nb-NO" sz="4000" dirty="0" err="1" smtClean="0"/>
              <a:t>years</a:t>
            </a:r>
            <a:r>
              <a:rPr lang="nb-NO" sz="4000" dirty="0" smtClean="0"/>
              <a:t> (Ås, Norway)</a:t>
            </a:r>
            <a:endParaRPr lang="en-GB" sz="40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0"/>
          <a:stretch/>
        </p:blipFill>
        <p:spPr>
          <a:xfrm>
            <a:off x="2385757" y="947351"/>
            <a:ext cx="7420486" cy="4744995"/>
          </a:xfrm>
        </p:spPr>
      </p:pic>
      <p:sp>
        <p:nvSpPr>
          <p:cNvPr id="11" name="TextBox 10"/>
          <p:cNvSpPr txBox="1"/>
          <p:nvPr/>
        </p:nvSpPr>
        <p:spPr>
          <a:xfrm>
            <a:off x="0" y="5905026"/>
            <a:ext cx="546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iocontrol = aphid-</a:t>
            </a:r>
            <a:r>
              <a:rPr lang="en-GB" dirty="0" err="1" smtClean="0"/>
              <a:t>day</a:t>
            </a:r>
            <a:r>
              <a:rPr lang="en-GB" baseline="-25000" dirty="0" err="1" smtClean="0"/>
              <a:t>without</a:t>
            </a:r>
            <a:r>
              <a:rPr lang="en-GB" dirty="0" smtClean="0"/>
              <a:t> </a:t>
            </a:r>
            <a:r>
              <a:rPr lang="en-GB" baseline="-25000" dirty="0" smtClean="0"/>
              <a:t>fungus</a:t>
            </a:r>
            <a:r>
              <a:rPr lang="en-GB" dirty="0" smtClean="0"/>
              <a:t> – aphid-</a:t>
            </a:r>
            <a:r>
              <a:rPr lang="en-GB" dirty="0" err="1" smtClean="0"/>
              <a:t>day</a:t>
            </a:r>
            <a:r>
              <a:rPr lang="en-GB" baseline="-25000" dirty="0" err="1" smtClean="0"/>
              <a:t>with</a:t>
            </a:r>
            <a:r>
              <a:rPr lang="en-GB" dirty="0" smtClean="0"/>
              <a:t> </a:t>
            </a:r>
            <a:r>
              <a:rPr lang="en-GB" baseline="-25000" dirty="0"/>
              <a:t>fungus</a:t>
            </a:r>
            <a:r>
              <a:rPr lang="en-GB" dirty="0"/>
              <a:t>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049789" y="1092771"/>
            <a:ext cx="6712074" cy="4812256"/>
            <a:chOff x="2049789" y="1092771"/>
            <a:chExt cx="6712074" cy="4812256"/>
          </a:xfrm>
        </p:grpSpPr>
        <p:grpSp>
          <p:nvGrpSpPr>
            <p:cNvPr id="24" name="Group 23"/>
            <p:cNvGrpSpPr/>
            <p:nvPr/>
          </p:nvGrpSpPr>
          <p:grpSpPr>
            <a:xfrm>
              <a:off x="2049789" y="1092771"/>
              <a:ext cx="701045" cy="4200845"/>
              <a:chOff x="2049789" y="1092771"/>
              <a:chExt cx="701045" cy="420084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2353216" y="1092771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50</a:t>
                </a:r>
                <a:endParaRPr lang="en-GB" sz="16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346737" y="1881008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4</a:t>
                </a:r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357778" y="3423676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20</a:t>
                </a:r>
                <a:endParaRPr lang="en-GB" sz="16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346737" y="4197901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1</a:t>
                </a:r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450931" y="4955062"/>
                <a:ext cx="28886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6200000">
                <a:off x="1516790" y="2854925"/>
                <a:ext cx="1435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Cadaver-days</a:t>
                </a:r>
                <a:endParaRPr lang="en-GB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2842226" y="5358091"/>
              <a:ext cx="5919637" cy="546936"/>
              <a:chOff x="2842226" y="5358091"/>
              <a:chExt cx="5919637" cy="546936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842226" y="5365022"/>
                <a:ext cx="28886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592025" y="5358091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100</a:t>
                </a:r>
                <a:endParaRPr lang="en-GB" sz="16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955330" y="5361403"/>
                <a:ext cx="94964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600" dirty="0"/>
                  <a:t>2</a:t>
                </a:r>
                <a:r>
                  <a:rPr lang="en-GB" sz="1600" dirty="0" smtClean="0"/>
                  <a:t>00</a:t>
                </a:r>
                <a:endParaRPr lang="en-GB" sz="16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264611" y="5365022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3</a:t>
                </a:r>
                <a:r>
                  <a:rPr lang="en-GB" sz="1600" dirty="0" smtClean="0"/>
                  <a:t>00</a:t>
                </a:r>
                <a:endParaRPr lang="en-GB" sz="16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583119" y="5535695"/>
                <a:ext cx="114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Biocontrol</a:t>
                </a:r>
                <a:endParaRPr lang="en-GB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346737" y="2639499"/>
              <a:ext cx="39305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30</a:t>
              </a:r>
            </a:p>
            <a:p>
              <a:endParaRPr lang="en-GB" sz="1600" dirty="0"/>
            </a:p>
            <a:p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9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"/>
          <a:stretch/>
        </p:blipFill>
        <p:spPr>
          <a:xfrm>
            <a:off x="2385757" y="947351"/>
            <a:ext cx="7420486" cy="591476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13817"/>
            <a:ext cx="10515600" cy="1325563"/>
          </a:xfrm>
        </p:spPr>
        <p:txBody>
          <a:bodyPr>
            <a:normAutofit/>
          </a:bodyPr>
          <a:lstStyle/>
          <a:p>
            <a:r>
              <a:rPr lang="nb-NO" sz="4000" dirty="0" err="1" smtClean="0"/>
              <a:t>Uncertainty</a:t>
            </a:r>
            <a:r>
              <a:rPr lang="nb-NO" sz="4000" dirty="0" smtClean="0"/>
              <a:t> </a:t>
            </a:r>
            <a:r>
              <a:rPr lang="nb-NO" sz="4000" dirty="0" err="1" smtClean="0"/>
              <a:t>analysis</a:t>
            </a:r>
            <a:r>
              <a:rPr lang="nb-NO" sz="4000" dirty="0" smtClean="0"/>
              <a:t> over 21 </a:t>
            </a:r>
            <a:r>
              <a:rPr lang="nb-NO" sz="4000" dirty="0" err="1" smtClean="0"/>
              <a:t>years</a:t>
            </a:r>
            <a:r>
              <a:rPr lang="nb-NO" sz="4000" dirty="0" smtClean="0"/>
              <a:t> (Ås, Norway)</a:t>
            </a:r>
            <a:endParaRPr lang="en-GB" sz="40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810897" y="1013254"/>
            <a:ext cx="0" cy="425896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0" y="1013254"/>
            <a:ext cx="28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Efficient biological control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049789" y="1092771"/>
            <a:ext cx="6712074" cy="4812256"/>
            <a:chOff x="2049789" y="1092771"/>
            <a:chExt cx="6712074" cy="4812256"/>
          </a:xfrm>
        </p:grpSpPr>
        <p:grpSp>
          <p:nvGrpSpPr>
            <p:cNvPr id="8" name="Group 7"/>
            <p:cNvGrpSpPr/>
            <p:nvPr/>
          </p:nvGrpSpPr>
          <p:grpSpPr>
            <a:xfrm>
              <a:off x="2049789" y="1092771"/>
              <a:ext cx="701045" cy="4200845"/>
              <a:chOff x="2049789" y="1092771"/>
              <a:chExt cx="701045" cy="420084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353216" y="1092771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50</a:t>
                </a:r>
                <a:endParaRPr lang="en-GB" sz="16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46737" y="1881008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4</a:t>
                </a:r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357778" y="3423676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20</a:t>
                </a:r>
                <a:endParaRPr lang="en-GB" sz="16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46737" y="4197901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1</a:t>
                </a:r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450931" y="4955062"/>
                <a:ext cx="28886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 rot="16200000">
                <a:off x="1516790" y="2854925"/>
                <a:ext cx="1435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Cadaver-days</a:t>
                </a:r>
                <a:endParaRPr lang="en-GB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842226" y="5358091"/>
              <a:ext cx="5919637" cy="546936"/>
              <a:chOff x="2842226" y="5358091"/>
              <a:chExt cx="5919637" cy="54693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842226" y="5365022"/>
                <a:ext cx="28886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592025" y="5358091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100</a:t>
                </a:r>
                <a:endParaRPr lang="en-GB" sz="16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955330" y="5361403"/>
                <a:ext cx="94964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600" dirty="0"/>
                  <a:t>2</a:t>
                </a:r>
                <a:r>
                  <a:rPr lang="en-GB" sz="1600" dirty="0" smtClean="0"/>
                  <a:t>00</a:t>
                </a:r>
                <a:endParaRPr lang="en-GB" sz="16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264611" y="5365022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3</a:t>
                </a:r>
                <a:r>
                  <a:rPr lang="en-GB" sz="1600" dirty="0" smtClean="0"/>
                  <a:t>00</a:t>
                </a:r>
                <a:endParaRPr lang="en-GB" sz="16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583119" y="5535695"/>
                <a:ext cx="114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Biocontrol</a:t>
                </a:r>
                <a:endParaRPr lang="en-GB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346737" y="2639499"/>
              <a:ext cx="39305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30</a:t>
              </a:r>
            </a:p>
            <a:p>
              <a:endParaRPr lang="en-GB" sz="1600" dirty="0"/>
            </a:p>
            <a:p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06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"/>
          <a:stretch/>
        </p:blipFill>
        <p:spPr>
          <a:xfrm>
            <a:off x="2385757" y="947351"/>
            <a:ext cx="7420486" cy="591476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13817"/>
            <a:ext cx="10515600" cy="1325563"/>
          </a:xfrm>
        </p:spPr>
        <p:txBody>
          <a:bodyPr>
            <a:normAutofit/>
          </a:bodyPr>
          <a:lstStyle/>
          <a:p>
            <a:r>
              <a:rPr lang="nb-NO" sz="4000" dirty="0" err="1" smtClean="0"/>
              <a:t>Uncertainty</a:t>
            </a:r>
            <a:r>
              <a:rPr lang="nb-NO" sz="4000" dirty="0" smtClean="0"/>
              <a:t> </a:t>
            </a:r>
            <a:r>
              <a:rPr lang="nb-NO" sz="4000" dirty="0" err="1" smtClean="0"/>
              <a:t>analysis</a:t>
            </a:r>
            <a:r>
              <a:rPr lang="nb-NO" sz="4000" dirty="0" smtClean="0"/>
              <a:t> over 21 </a:t>
            </a:r>
            <a:r>
              <a:rPr lang="nb-NO" sz="4000" dirty="0" err="1" smtClean="0"/>
              <a:t>years</a:t>
            </a:r>
            <a:r>
              <a:rPr lang="nb-NO" sz="4000" dirty="0" smtClean="0"/>
              <a:t> (Ås, Norway)</a:t>
            </a:r>
            <a:endParaRPr lang="en-GB" sz="40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810897" y="1005016"/>
            <a:ext cx="0" cy="425896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0" y="1013254"/>
            <a:ext cx="28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Efficient biological control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1361" y="3145350"/>
            <a:ext cx="115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Epizootic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7470204">
            <a:off x="4144466" y="2773372"/>
            <a:ext cx="304800" cy="337751"/>
          </a:xfrm>
          <a:prstGeom prst="downArrow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 rot="13311608">
            <a:off x="5322795" y="4710474"/>
            <a:ext cx="354227" cy="274723"/>
          </a:xfrm>
          <a:prstGeom prst="rightArrow">
            <a:avLst/>
          </a:prstGeom>
          <a:solidFill>
            <a:srgbClr val="00CC99"/>
          </a:solidFill>
          <a:ln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>
            <a:off x="2833816" y="3987114"/>
            <a:ext cx="6895070" cy="82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wn Arrow 13"/>
          <p:cNvSpPr/>
          <p:nvPr/>
        </p:nvSpPr>
        <p:spPr>
          <a:xfrm rot="17470204">
            <a:off x="3719384" y="3506329"/>
            <a:ext cx="304800" cy="337751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049789" y="1092771"/>
            <a:ext cx="6712074" cy="4812256"/>
            <a:chOff x="2049789" y="1092771"/>
            <a:chExt cx="6712074" cy="4812256"/>
          </a:xfrm>
        </p:grpSpPr>
        <p:grpSp>
          <p:nvGrpSpPr>
            <p:cNvPr id="17" name="Group 16"/>
            <p:cNvGrpSpPr/>
            <p:nvPr/>
          </p:nvGrpSpPr>
          <p:grpSpPr>
            <a:xfrm>
              <a:off x="2049789" y="1092771"/>
              <a:ext cx="701045" cy="4200845"/>
              <a:chOff x="2049789" y="1092771"/>
              <a:chExt cx="701045" cy="420084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2353216" y="1092771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50</a:t>
                </a:r>
                <a:endParaRPr lang="en-GB" sz="16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46737" y="1881008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4</a:t>
                </a:r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357778" y="3423676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20</a:t>
                </a:r>
                <a:endParaRPr lang="en-GB" sz="16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46737" y="4197901"/>
                <a:ext cx="39305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1</a:t>
                </a:r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450931" y="4955062"/>
                <a:ext cx="28886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1516790" y="2854925"/>
                <a:ext cx="1435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Cadaver-days</a:t>
                </a:r>
                <a:endParaRPr lang="en-GB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842226" y="5358091"/>
              <a:ext cx="5919637" cy="546936"/>
              <a:chOff x="2842226" y="5358091"/>
              <a:chExt cx="5919637" cy="546936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842226" y="5365022"/>
                <a:ext cx="28886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0</a:t>
                </a:r>
                <a:endParaRPr lang="en-GB" sz="16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592025" y="5358091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 smtClean="0"/>
                  <a:t>100</a:t>
                </a:r>
                <a:endParaRPr lang="en-GB" sz="16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955330" y="5361403"/>
                <a:ext cx="94964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600" dirty="0"/>
                  <a:t>2</a:t>
                </a:r>
                <a:r>
                  <a:rPr lang="en-GB" sz="1600" dirty="0" smtClean="0"/>
                  <a:t>00</a:t>
                </a:r>
                <a:endParaRPr lang="en-GB" sz="16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264611" y="5365022"/>
                <a:ext cx="49725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600" dirty="0"/>
                  <a:t>3</a:t>
                </a:r>
                <a:r>
                  <a:rPr lang="en-GB" sz="1600" dirty="0" smtClean="0"/>
                  <a:t>00</a:t>
                </a:r>
                <a:endParaRPr lang="en-GB" sz="16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583119" y="5535695"/>
                <a:ext cx="114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Biocontrol</a:t>
                </a:r>
                <a:endParaRPr lang="en-GB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346737" y="2639499"/>
              <a:ext cx="39305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30</a:t>
              </a:r>
            </a:p>
            <a:p>
              <a:endParaRPr lang="en-GB" sz="1600" dirty="0"/>
            </a:p>
            <a:p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99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Take</a:t>
            </a:r>
            <a:r>
              <a:rPr lang="nb-NO" dirty="0" smtClean="0"/>
              <a:t> </a:t>
            </a:r>
            <a:r>
              <a:rPr lang="nb-NO" dirty="0" err="1" smtClean="0"/>
              <a:t>home</a:t>
            </a:r>
            <a:r>
              <a:rPr lang="nb-NO" dirty="0" smtClean="0"/>
              <a:t> </a:t>
            </a:r>
            <a:r>
              <a:rPr lang="nb-NO" dirty="0" err="1" smtClean="0"/>
              <a:t>messages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An epizootic is defined as an </a:t>
            </a:r>
            <a:r>
              <a:rPr lang="en-GB" b="1" dirty="0" smtClean="0"/>
              <a:t>unusual </a:t>
            </a:r>
            <a:r>
              <a:rPr lang="en-GB" dirty="0" smtClean="0"/>
              <a:t>number of disease cases.</a:t>
            </a:r>
          </a:p>
          <a:p>
            <a:endParaRPr lang="en-GB" dirty="0" smtClean="0"/>
          </a:p>
          <a:p>
            <a:r>
              <a:rPr lang="en-GB" dirty="0" smtClean="0"/>
              <a:t>Four parameters influence greatly the probability for an epizootic, namely: </a:t>
            </a:r>
          </a:p>
          <a:p>
            <a:pPr lvl="1"/>
            <a:r>
              <a:rPr lang="en-GB" dirty="0" smtClean="0"/>
              <a:t>RH threshold</a:t>
            </a:r>
          </a:p>
          <a:p>
            <a:pPr lvl="1"/>
            <a:r>
              <a:rPr lang="en-GB" dirty="0" smtClean="0"/>
              <a:t>virulence</a:t>
            </a:r>
          </a:p>
          <a:p>
            <a:pPr lvl="1"/>
            <a:r>
              <a:rPr lang="en-GB" dirty="0" err="1" smtClean="0"/>
              <a:t>sporulating</a:t>
            </a:r>
            <a:r>
              <a:rPr lang="en-GB" dirty="0" smtClean="0"/>
              <a:t> cadavers’ longevity</a:t>
            </a:r>
          </a:p>
          <a:p>
            <a:pPr lvl="1"/>
            <a:r>
              <a:rPr lang="en-GB" dirty="0"/>
              <a:t>l</a:t>
            </a:r>
            <a:r>
              <a:rPr lang="en-GB" dirty="0" smtClean="0"/>
              <a:t>ethal time of adult aphids</a:t>
            </a:r>
          </a:p>
          <a:p>
            <a:endParaRPr lang="en-GB" dirty="0" smtClean="0"/>
          </a:p>
          <a:p>
            <a:r>
              <a:rPr lang="en-GB" dirty="0" smtClean="0"/>
              <a:t>The relationship between epizootic and efficient biological control is not straightforward.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65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aquariaas.files.wordpress.com/2011/02/nmbu_symbol_rg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42" y="4595"/>
            <a:ext cx="990716" cy="8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wallfizz.com/nature/champ-de-ble/3685-jeune-champ-de-ble-WallFizz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3994"/>
          <a:stretch/>
        </p:blipFill>
        <p:spPr bwMode="auto">
          <a:xfrm>
            <a:off x="1059993" y="828429"/>
            <a:ext cx="9897098" cy="5476161"/>
          </a:xfrm>
          <a:prstGeom prst="rect">
            <a:avLst/>
          </a:prstGeom>
          <a:ln>
            <a:noFill/>
          </a:ln>
          <a:effectLst/>
          <a:extLst/>
        </p:spPr>
      </p:pic>
      <p:sp>
        <p:nvSpPr>
          <p:cNvPr id="6" name="Text Placeholder 4"/>
          <p:cNvSpPr txBox="1">
            <a:spLocks/>
          </p:cNvSpPr>
          <p:nvPr/>
        </p:nvSpPr>
        <p:spPr>
          <a:xfrm>
            <a:off x="3461336" y="890775"/>
            <a:ext cx="5269328" cy="5815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 smtClean="0"/>
              <a:t>Thank you for your attention!</a:t>
            </a:r>
            <a:endParaRPr lang="en-US" sz="3200" dirty="0"/>
          </a:p>
        </p:txBody>
      </p:sp>
      <p:pic>
        <p:nvPicPr>
          <p:cNvPr id="8" name="Bilde 5" descr="Figur 3 Sitobion avenae Kornblaldus Arild Andersen Bioforsk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23657" r="36593" b="-740"/>
          <a:stretch/>
        </p:blipFill>
        <p:spPr bwMode="auto">
          <a:xfrm rot="2756765">
            <a:off x="4826086" y="4229407"/>
            <a:ext cx="863720" cy="2237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e 3" descr="Figur 4 Pneoaphids infected aphidLSJensen1995DK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 r="13357"/>
          <a:stretch/>
        </p:blipFill>
        <p:spPr bwMode="auto">
          <a:xfrm rot="3839952">
            <a:off x="2143324" y="2989979"/>
            <a:ext cx="1064857" cy="9221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d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01" y="186731"/>
            <a:ext cx="1511765" cy="4412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241579" y="5979844"/>
            <a:ext cx="890302" cy="916243"/>
            <a:chOff x="11168051" y="5885703"/>
            <a:chExt cx="890302" cy="916243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" t="3970" r="3695" b="4044"/>
            <a:stretch/>
          </p:blipFill>
          <p:spPr bwMode="auto">
            <a:xfrm>
              <a:off x="11168051" y="5885703"/>
              <a:ext cx="885106" cy="639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1168051" y="6524947"/>
              <a:ext cx="890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2015-2019</a:t>
              </a:r>
              <a:endParaRPr lang="en-US" sz="1200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t="2992" r="9026" b="6450"/>
          <a:stretch/>
        </p:blipFill>
        <p:spPr>
          <a:xfrm>
            <a:off x="5437564" y="2111452"/>
            <a:ext cx="1145503" cy="95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0" t="37747" r="63204" b="43379"/>
          <a:stretch/>
        </p:blipFill>
        <p:spPr>
          <a:xfrm>
            <a:off x="8378489" y="1604234"/>
            <a:ext cx="1106998" cy="954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2" descr="Bilderesultat for sitobion avenae 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8" t="13433" r="14751" b="946"/>
          <a:stretch/>
        </p:blipFill>
        <p:spPr bwMode="auto">
          <a:xfrm>
            <a:off x="9800114" y="4647679"/>
            <a:ext cx="1156977" cy="8841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1" y="4645"/>
            <a:ext cx="823784" cy="823784"/>
          </a:xfrm>
          <a:prstGeom prst="rect">
            <a:avLst/>
          </a:prstGeom>
        </p:spPr>
      </p:pic>
      <p:pic>
        <p:nvPicPr>
          <p:cNvPr id="19" name="Picture 4" descr="http://www.ecolmod.org/squirrel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" y="6084787"/>
            <a:ext cx="10858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cost-camo.eu/wp-content/uploads/2018/05/COST_LOGO_pms-300x10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792" y="6309061"/>
            <a:ext cx="1542416" cy="5501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008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414" y="447676"/>
            <a:ext cx="10515600" cy="1325563"/>
          </a:xfrm>
        </p:spPr>
        <p:txBody>
          <a:bodyPr/>
          <a:lstStyle/>
          <a:p>
            <a:r>
              <a:rPr lang="en-US" dirty="0" smtClean="0"/>
              <a:t>Simplified aphid’s biological cycle 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CCE76-33D0-4914-A289-DE94EA483F3F}" type="slidenum">
              <a:rPr lang="en-US" smtClean="0"/>
              <a:t>4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217255" y="1687728"/>
            <a:ext cx="7757491" cy="5132400"/>
            <a:chOff x="91686" y="1687728"/>
            <a:chExt cx="7757491" cy="5132400"/>
          </a:xfrm>
        </p:grpSpPr>
        <p:grpSp>
          <p:nvGrpSpPr>
            <p:cNvPr id="22" name="Group 21"/>
            <p:cNvGrpSpPr/>
            <p:nvPr/>
          </p:nvGrpSpPr>
          <p:grpSpPr>
            <a:xfrm>
              <a:off x="91686" y="1865914"/>
              <a:ext cx="7590269" cy="4536603"/>
              <a:chOff x="-147212" y="1865914"/>
              <a:chExt cx="7590269" cy="4536603"/>
            </a:xfrm>
          </p:grpSpPr>
          <p:pic>
            <p:nvPicPr>
              <p:cNvPr id="3076" name="Picture 4" descr="Cycle holocycle monoeciqu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16" y="1877326"/>
                <a:ext cx="5095875" cy="4324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2290119" y="3509319"/>
                <a:ext cx="955589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1"/>
                    </a:solidFill>
                  </a:rPr>
                  <a:t>Winter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73565" y="3509318"/>
                <a:ext cx="1000727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B050"/>
                    </a:solidFill>
                  </a:rPr>
                  <a:t>Spring</a:t>
                </a:r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290120" y="3967806"/>
                <a:ext cx="955588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Fall</a:t>
                </a:r>
                <a:endParaRPr lang="en-US" sz="1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373565" y="3967805"/>
                <a:ext cx="1103870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2"/>
                    </a:solidFill>
                  </a:rPr>
                  <a:t>Summer</a:t>
                </a:r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828800" y="3969091"/>
                <a:ext cx="749643" cy="3557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127327" y="3425393"/>
                <a:ext cx="749643" cy="3557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945802" y="3967806"/>
                <a:ext cx="121895" cy="126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>
                <a:stCxn id="5" idx="4"/>
              </p:cNvCxnSpPr>
              <p:nvPr/>
            </p:nvCxnSpPr>
            <p:spPr>
              <a:xfrm>
                <a:off x="2006750" y="4094206"/>
                <a:ext cx="3282" cy="14544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937564" y="4146978"/>
                <a:ext cx="14282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-147212" y="1865914"/>
                <a:ext cx="3605745" cy="371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 smtClean="0">
                    <a:solidFill>
                      <a:schemeClr val="tx1"/>
                    </a:solidFill>
                  </a:rPr>
                  <a:t>Fondatrices</a:t>
                </a:r>
                <a:r>
                  <a:rPr lang="en-US" sz="16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mature wingless stem 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mother. (Hatch from overwintering eggs)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60587" y="5879297"/>
                <a:ext cx="364300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/>
                  <a:t>Sexuparae</a:t>
                </a:r>
                <a:r>
                  <a:rPr lang="en-US" sz="1400" b="1" dirty="0"/>
                  <a:t>: </a:t>
                </a:r>
                <a:r>
                  <a:rPr lang="en-US" sz="1400" dirty="0"/>
                  <a:t>the progeny of the stem mother, males and females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231197" y="3119243"/>
                <a:ext cx="2211860" cy="13238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 smtClean="0">
                    <a:solidFill>
                      <a:schemeClr val="tx1"/>
                    </a:solidFill>
                  </a:rPr>
                  <a:t>Parthenogenetic females. 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Winged and </a:t>
                </a:r>
                <a:r>
                  <a:rPr lang="en-US" sz="1400" dirty="0" err="1" smtClean="0">
                    <a:solidFill>
                      <a:schemeClr val="tx1"/>
                    </a:solidFill>
                  </a:rPr>
                  <a:t>apterous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females produce depending on environmental conditions.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34516" y="5041557"/>
                <a:ext cx="907106" cy="420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319848" y="6566212"/>
              <a:ext cx="23105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Inspired from </a:t>
              </a:r>
              <a:r>
                <a:rPr lang="en-US" sz="1050" dirty="0" err="1">
                  <a:hlinkClick r:id="rId3"/>
                </a:rPr>
                <a:t>Encyclop'Aphid</a:t>
              </a:r>
              <a:r>
                <a:rPr lang="en-US" sz="1050" dirty="0"/>
                <a:t> </a:t>
              </a:r>
              <a:r>
                <a:rPr lang="en-US" sz="1050" dirty="0" smtClean="0"/>
                <a:t>INRA</a:t>
              </a:r>
              <a:endParaRPr lang="en-US" sz="105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77686" y="1687728"/>
              <a:ext cx="4271491" cy="427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794" y="3884166"/>
              <a:ext cx="3468129" cy="2621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76368" y="5963166"/>
              <a:ext cx="535459" cy="198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67698" y="2907792"/>
              <a:ext cx="57491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eggs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86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414" y="447676"/>
            <a:ext cx="10515600" cy="1325563"/>
          </a:xfrm>
        </p:spPr>
        <p:txBody>
          <a:bodyPr/>
          <a:lstStyle/>
          <a:p>
            <a:r>
              <a:rPr lang="en-US" dirty="0" smtClean="0"/>
              <a:t>Simplified aphid’s biological cycle 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CCE76-33D0-4914-A289-DE94EA483F3F}" type="slidenum">
              <a:rPr lang="en-US" smtClean="0"/>
              <a:t>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287889" y="1865914"/>
            <a:ext cx="7616223" cy="4954214"/>
            <a:chOff x="65732" y="1865914"/>
            <a:chExt cx="7616223" cy="4954214"/>
          </a:xfrm>
        </p:grpSpPr>
        <p:grpSp>
          <p:nvGrpSpPr>
            <p:cNvPr id="22" name="Group 21"/>
            <p:cNvGrpSpPr/>
            <p:nvPr/>
          </p:nvGrpSpPr>
          <p:grpSpPr>
            <a:xfrm>
              <a:off x="82542" y="1865914"/>
              <a:ext cx="7599413" cy="4536603"/>
              <a:chOff x="-156356" y="1865914"/>
              <a:chExt cx="7599413" cy="4536603"/>
            </a:xfrm>
          </p:grpSpPr>
          <p:pic>
            <p:nvPicPr>
              <p:cNvPr id="3076" name="Picture 4" descr="Cycle holocycle monoeciqu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16" y="1877326"/>
                <a:ext cx="5095875" cy="4324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2290119" y="3509319"/>
                <a:ext cx="955589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1"/>
                    </a:solidFill>
                  </a:rPr>
                  <a:t>Winter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73565" y="3509318"/>
                <a:ext cx="1000727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B050"/>
                    </a:solidFill>
                  </a:rPr>
                  <a:t>Spring</a:t>
                </a:r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290120" y="3967806"/>
                <a:ext cx="955588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Fall</a:t>
                </a:r>
                <a:endParaRPr lang="en-US" sz="1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373565" y="3967805"/>
                <a:ext cx="1103870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2"/>
                    </a:solidFill>
                  </a:rPr>
                  <a:t>Summer</a:t>
                </a:r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828800" y="3969091"/>
                <a:ext cx="749643" cy="3557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127327" y="3425393"/>
                <a:ext cx="749643" cy="3557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945802" y="3967806"/>
                <a:ext cx="121895" cy="126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>
                <a:stCxn id="5" idx="4"/>
              </p:cNvCxnSpPr>
              <p:nvPr/>
            </p:nvCxnSpPr>
            <p:spPr>
              <a:xfrm>
                <a:off x="2006750" y="4094206"/>
                <a:ext cx="3282" cy="14544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937564" y="4146978"/>
                <a:ext cx="14282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-156356" y="1865914"/>
                <a:ext cx="3602489" cy="371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tx1"/>
                    </a:solidFill>
                  </a:rPr>
                  <a:t>Fondatrices</a:t>
                </a:r>
                <a:r>
                  <a:rPr lang="en-US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mature wingless stem mother. (Hatch from overwintering eggs)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60587" y="5879297"/>
                <a:ext cx="364300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b="1" dirty="0" err="1"/>
                  <a:t>Sexuparae</a:t>
                </a:r>
                <a:r>
                  <a:rPr lang="en-US" sz="1400" b="1" dirty="0"/>
                  <a:t>: </a:t>
                </a:r>
                <a:r>
                  <a:rPr lang="en-US" sz="1400" dirty="0"/>
                  <a:t>the progeny of the stem mother, males and females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231197" y="3119243"/>
                <a:ext cx="2211860" cy="13238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 smtClean="0">
                    <a:solidFill>
                      <a:schemeClr val="tx1"/>
                    </a:solidFill>
                  </a:rPr>
                  <a:t>Parthenogenetic females. 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</a:rPr>
                  <a:t>- Winged and </a:t>
                </a:r>
                <a:r>
                  <a:rPr lang="en-US" sz="1600" dirty="0" err="1" smtClean="0">
                    <a:solidFill>
                      <a:schemeClr val="tx1"/>
                    </a:solidFill>
                  </a:rPr>
                  <a:t>apterous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 females 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</a:rPr>
                  <a:t>- Ratio depends on environmental conditions.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34516" y="5041557"/>
                <a:ext cx="907106" cy="420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319848" y="6566212"/>
              <a:ext cx="23105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Inspired from </a:t>
              </a:r>
              <a:r>
                <a:rPr lang="en-US" sz="1050" dirty="0" err="1">
                  <a:hlinkClick r:id="rId3"/>
                </a:rPr>
                <a:t>Encyclop'Aphid</a:t>
              </a:r>
              <a:r>
                <a:rPr lang="en-US" sz="1050" dirty="0"/>
                <a:t> </a:t>
              </a:r>
              <a:r>
                <a:rPr lang="en-US" sz="1050" dirty="0" smtClean="0"/>
                <a:t>INRA</a:t>
              </a:r>
              <a:endParaRPr lang="en-US" sz="105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32" y="3917562"/>
              <a:ext cx="3468129" cy="2621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24984" y="5799438"/>
              <a:ext cx="639414" cy="506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67698" y="2907792"/>
              <a:ext cx="57491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eggs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785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414" y="447676"/>
            <a:ext cx="10515600" cy="1325563"/>
          </a:xfrm>
        </p:spPr>
        <p:txBody>
          <a:bodyPr/>
          <a:lstStyle/>
          <a:p>
            <a:r>
              <a:rPr lang="en-US" dirty="0" smtClean="0"/>
              <a:t>Simplified aphid’s biological cycle 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CCE76-33D0-4914-A289-DE94EA483F3F}" type="slidenum">
              <a:rPr lang="en-US" smtClean="0"/>
              <a:t>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305438" y="1865914"/>
            <a:ext cx="7581125" cy="4954214"/>
            <a:chOff x="100830" y="1865914"/>
            <a:chExt cx="7581125" cy="4954214"/>
          </a:xfrm>
        </p:grpSpPr>
        <p:grpSp>
          <p:nvGrpSpPr>
            <p:cNvPr id="22" name="Group 21"/>
            <p:cNvGrpSpPr/>
            <p:nvPr/>
          </p:nvGrpSpPr>
          <p:grpSpPr>
            <a:xfrm>
              <a:off x="100830" y="1865914"/>
              <a:ext cx="7581125" cy="4598158"/>
              <a:chOff x="-138068" y="1865914"/>
              <a:chExt cx="7581125" cy="4598158"/>
            </a:xfrm>
          </p:grpSpPr>
          <p:pic>
            <p:nvPicPr>
              <p:cNvPr id="3076" name="Picture 4" descr="Cycle holocycle monoeciqu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16" y="1877326"/>
                <a:ext cx="5095875" cy="4324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2290119" y="3509319"/>
                <a:ext cx="955589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1"/>
                    </a:solidFill>
                  </a:rPr>
                  <a:t>Winter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73565" y="3509318"/>
                <a:ext cx="1000727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B050"/>
                    </a:solidFill>
                  </a:rPr>
                  <a:t>Spring</a:t>
                </a:r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290120" y="3967806"/>
                <a:ext cx="955588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Fall</a:t>
                </a:r>
                <a:endParaRPr lang="en-US" sz="1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373565" y="3967805"/>
                <a:ext cx="1103870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2"/>
                    </a:solidFill>
                  </a:rPr>
                  <a:t>Summer</a:t>
                </a:r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828800" y="3969091"/>
                <a:ext cx="749643" cy="3557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127327" y="3425393"/>
                <a:ext cx="749643" cy="3557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945802" y="3967806"/>
                <a:ext cx="121895" cy="126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>
                <a:stCxn id="5" idx="4"/>
              </p:cNvCxnSpPr>
              <p:nvPr/>
            </p:nvCxnSpPr>
            <p:spPr>
              <a:xfrm>
                <a:off x="2006750" y="4094206"/>
                <a:ext cx="3282" cy="14544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937564" y="4146978"/>
                <a:ext cx="14282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-138068" y="1865914"/>
                <a:ext cx="3547625" cy="371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 smtClean="0">
                    <a:solidFill>
                      <a:schemeClr val="tx1"/>
                    </a:solidFill>
                  </a:rPr>
                  <a:t>Fondatrices</a:t>
                </a:r>
                <a:r>
                  <a:rPr lang="en-US" sz="16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mature wingless stem 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mother. </a:t>
                </a:r>
                <a:r>
                  <a:rPr lang="en-US" sz="1600" dirty="0">
                    <a:solidFill>
                      <a:schemeClr val="tx1"/>
                    </a:solidFill>
                  </a:rPr>
                  <a:t>(Hatch from overwintering eggs)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60587" y="5879297"/>
                <a:ext cx="3606755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600" b="1" dirty="0" err="1"/>
                  <a:t>Sexuparae</a:t>
                </a:r>
                <a:r>
                  <a:rPr lang="en-US" sz="1600" b="1" dirty="0"/>
                  <a:t>: </a:t>
                </a:r>
                <a:r>
                  <a:rPr lang="en-US" sz="1600" dirty="0" smtClean="0"/>
                  <a:t>stem mother’s progeny</a:t>
                </a:r>
                <a:r>
                  <a:rPr lang="nb-NO" sz="1600" dirty="0" smtClean="0"/>
                  <a:t>:</a:t>
                </a:r>
              </a:p>
              <a:p>
                <a:r>
                  <a:rPr lang="en-US" sz="1600" dirty="0" smtClean="0"/>
                  <a:t>males </a:t>
                </a:r>
                <a:r>
                  <a:rPr lang="en-US" sz="1600" dirty="0"/>
                  <a:t>and females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231197" y="3119243"/>
                <a:ext cx="2211860" cy="13238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 smtClean="0">
                    <a:solidFill>
                      <a:schemeClr val="tx1"/>
                    </a:solidFill>
                  </a:rPr>
                  <a:t>Parthenogenetic females. 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sz="1600" dirty="0">
                    <a:solidFill>
                      <a:schemeClr val="tx1"/>
                    </a:solidFill>
                  </a:rPr>
                  <a:t>Winged and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apterous</a:t>
                </a:r>
                <a:r>
                  <a:rPr lang="en-US" sz="1600" dirty="0">
                    <a:solidFill>
                      <a:schemeClr val="tx1"/>
                    </a:solidFill>
                  </a:rPr>
                  <a:t> females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- Ratio depends on environmental conditions.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34516" y="5041557"/>
                <a:ext cx="907106" cy="420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319848" y="6566212"/>
              <a:ext cx="23105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Inspired from </a:t>
              </a:r>
              <a:r>
                <a:rPr lang="en-US" sz="1050" dirty="0" err="1">
                  <a:hlinkClick r:id="rId3"/>
                </a:rPr>
                <a:t>Encyclop'Aphid</a:t>
              </a:r>
              <a:r>
                <a:rPr lang="en-US" sz="1050" dirty="0"/>
                <a:t> </a:t>
              </a:r>
              <a:r>
                <a:rPr lang="en-US" sz="1050" dirty="0" smtClean="0"/>
                <a:t>INRA</a:t>
              </a:r>
              <a:endParaRPr lang="en-US" sz="105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7698" y="2907792"/>
              <a:ext cx="57491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eggs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370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414" y="447676"/>
            <a:ext cx="10515600" cy="1325563"/>
          </a:xfrm>
        </p:spPr>
        <p:txBody>
          <a:bodyPr/>
          <a:lstStyle/>
          <a:p>
            <a:r>
              <a:rPr lang="en-US" dirty="0" smtClean="0"/>
              <a:t>Simplified aphid’s biological cycle 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CCE76-33D0-4914-A289-DE94EA483F3F}" type="slidenum">
              <a:rPr lang="en-US" smtClean="0"/>
              <a:t>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305438" y="1865914"/>
            <a:ext cx="7581125" cy="4954214"/>
            <a:chOff x="100830" y="1865914"/>
            <a:chExt cx="7581125" cy="4954214"/>
          </a:xfrm>
        </p:grpSpPr>
        <p:grpSp>
          <p:nvGrpSpPr>
            <p:cNvPr id="22" name="Group 21"/>
            <p:cNvGrpSpPr/>
            <p:nvPr/>
          </p:nvGrpSpPr>
          <p:grpSpPr>
            <a:xfrm>
              <a:off x="100830" y="1865914"/>
              <a:ext cx="7581125" cy="4598158"/>
              <a:chOff x="-138068" y="1865914"/>
              <a:chExt cx="7581125" cy="4598158"/>
            </a:xfrm>
          </p:grpSpPr>
          <p:pic>
            <p:nvPicPr>
              <p:cNvPr id="3076" name="Picture 4" descr="Cycle holocycle monoeciqu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16" y="1877326"/>
                <a:ext cx="5095875" cy="4324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2290119" y="3509319"/>
                <a:ext cx="955589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1"/>
                    </a:solidFill>
                  </a:rPr>
                  <a:t>Winter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73565" y="3509318"/>
                <a:ext cx="1000727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B050"/>
                    </a:solidFill>
                  </a:rPr>
                  <a:t>Spring</a:t>
                </a:r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290120" y="3967806"/>
                <a:ext cx="955588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Fall</a:t>
                </a:r>
                <a:endParaRPr lang="en-US" sz="1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373565" y="3967805"/>
                <a:ext cx="1103870" cy="271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accent2"/>
                    </a:solidFill>
                  </a:rPr>
                  <a:t>Summer</a:t>
                </a:r>
                <a:endParaRPr 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828800" y="3969091"/>
                <a:ext cx="749643" cy="3557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127327" y="3425393"/>
                <a:ext cx="749643" cy="3557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945802" y="3967806"/>
                <a:ext cx="121895" cy="126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>
                <a:stCxn id="5" idx="4"/>
              </p:cNvCxnSpPr>
              <p:nvPr/>
            </p:nvCxnSpPr>
            <p:spPr>
              <a:xfrm>
                <a:off x="2006750" y="4094206"/>
                <a:ext cx="3282" cy="14544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937564" y="4146978"/>
                <a:ext cx="14282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-138068" y="1865914"/>
                <a:ext cx="3547625" cy="371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 smtClean="0">
                    <a:solidFill>
                      <a:schemeClr val="tx1"/>
                    </a:solidFill>
                  </a:rPr>
                  <a:t>Fondatrices</a:t>
                </a:r>
                <a:r>
                  <a:rPr lang="en-US" sz="1600" b="1" dirty="0" smtClean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mature wingless stem 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mother. </a:t>
                </a:r>
                <a:r>
                  <a:rPr lang="en-US" sz="1600" dirty="0">
                    <a:solidFill>
                      <a:schemeClr val="tx1"/>
                    </a:solidFill>
                  </a:rPr>
                  <a:t>(Hatch from overwintering eggs)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60587" y="5879297"/>
                <a:ext cx="3606755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600" b="1" dirty="0" err="1"/>
                  <a:t>Sexuparae</a:t>
                </a:r>
                <a:r>
                  <a:rPr lang="en-US" sz="1600" b="1" dirty="0"/>
                  <a:t>: </a:t>
                </a:r>
                <a:r>
                  <a:rPr lang="en-US" sz="1600" dirty="0" smtClean="0"/>
                  <a:t>stem mother’s progeny</a:t>
                </a:r>
                <a:r>
                  <a:rPr lang="nb-NO" sz="1600" dirty="0" smtClean="0"/>
                  <a:t>:</a:t>
                </a:r>
              </a:p>
              <a:p>
                <a:r>
                  <a:rPr lang="en-US" sz="1600" dirty="0" smtClean="0"/>
                  <a:t>males </a:t>
                </a:r>
                <a:r>
                  <a:rPr lang="en-US" sz="1600" dirty="0"/>
                  <a:t>and females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231197" y="3119243"/>
                <a:ext cx="2211860" cy="13238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dirty="0" smtClean="0">
                    <a:solidFill>
                      <a:schemeClr val="tx1"/>
                    </a:solidFill>
                  </a:rPr>
                  <a:t>Parthenogenetic females. </a:t>
                </a:r>
              </a:p>
              <a:p>
                <a:r>
                  <a:rPr lang="en-US" sz="1600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sz="1600" dirty="0">
                    <a:solidFill>
                      <a:schemeClr val="tx1"/>
                    </a:solidFill>
                  </a:rPr>
                  <a:t>Winged and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apterous</a:t>
                </a:r>
                <a:r>
                  <a:rPr lang="en-US" sz="1600" dirty="0">
                    <a:solidFill>
                      <a:schemeClr val="tx1"/>
                    </a:solidFill>
                  </a:rPr>
                  <a:t> females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- Ratio depends on environmental conditions.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34516" y="5041557"/>
                <a:ext cx="907106" cy="4201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319848" y="6566212"/>
              <a:ext cx="23105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Inspired from </a:t>
              </a:r>
              <a:r>
                <a:rPr lang="en-US" sz="1050" dirty="0" err="1">
                  <a:hlinkClick r:id="rId3"/>
                </a:rPr>
                <a:t>Encyclop'Aphid</a:t>
              </a:r>
              <a:r>
                <a:rPr lang="en-US" sz="1050" dirty="0"/>
                <a:t> </a:t>
              </a:r>
              <a:r>
                <a:rPr lang="en-US" sz="1050" dirty="0" smtClean="0"/>
                <a:t>INRA</a:t>
              </a:r>
              <a:endParaRPr lang="en-US" sz="105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7698" y="2907792"/>
              <a:ext cx="57491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eggs</a:t>
              </a:r>
              <a:endParaRPr lang="en-GB" sz="16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5689214" y="1598141"/>
            <a:ext cx="4641035" cy="48659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78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894"/>
            <a:ext cx="10515600" cy="1325563"/>
          </a:xfrm>
        </p:spPr>
        <p:txBody>
          <a:bodyPr/>
          <a:lstStyle/>
          <a:p>
            <a:r>
              <a:rPr lang="en-US" dirty="0" err="1" smtClean="0"/>
              <a:t>Entomophthoromycota’s</a:t>
            </a:r>
            <a:r>
              <a:rPr lang="en-US" dirty="0" smtClean="0"/>
              <a:t> biological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5716" y="2372498"/>
            <a:ext cx="3749956" cy="326321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040375" y="1512700"/>
            <a:ext cx="8111250" cy="5257276"/>
            <a:chOff x="502398" y="1512700"/>
            <a:chExt cx="8111250" cy="5257276"/>
          </a:xfrm>
        </p:grpSpPr>
        <p:grpSp>
          <p:nvGrpSpPr>
            <p:cNvPr id="20" name="Group 19"/>
            <p:cNvGrpSpPr/>
            <p:nvPr/>
          </p:nvGrpSpPr>
          <p:grpSpPr>
            <a:xfrm>
              <a:off x="502398" y="1512700"/>
              <a:ext cx="8111250" cy="5257276"/>
              <a:chOff x="560063" y="1372656"/>
              <a:chExt cx="8111250" cy="525727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1372656"/>
                <a:ext cx="6030132" cy="525727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922638" y="1690688"/>
                <a:ext cx="1812325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Aphid cadaver consumed by saprophytic fungi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922638" y="2121575"/>
                <a:ext cx="939113" cy="1108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22638" y="2244479"/>
                <a:ext cx="691979" cy="624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684108" y="2066665"/>
                <a:ext cx="840260" cy="3140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136690" y="2284165"/>
                <a:ext cx="2151639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Conidia </a:t>
                </a:r>
                <a:r>
                  <a:rPr lang="en-US" sz="1600" dirty="0" smtClean="0"/>
                  <a:t>adhere to the cuticle</a:t>
                </a:r>
                <a:endParaRPr lang="en-US" sz="16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864684" y="4063405"/>
                <a:ext cx="2806629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Germination and penetration through the cuticle</a:t>
                </a:r>
                <a:endParaRPr lang="en-US" sz="16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070040" y="4795386"/>
                <a:ext cx="1591428" cy="6001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Hyphal bodies elongate into conidiophores and produce primary spores.</a:t>
                </a:r>
                <a:endParaRPr lang="en-US" sz="11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52026" y="2978911"/>
                <a:ext cx="1961854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Projection of primary </a:t>
                </a:r>
                <a:r>
                  <a:rPr lang="en-US" sz="1600" dirty="0" smtClean="0"/>
                  <a:t>conidia</a:t>
                </a:r>
                <a:endParaRPr lang="en-US" sz="1600" dirty="0" smtClean="0"/>
              </a:p>
              <a:p>
                <a:endParaRPr lang="en-US" sz="16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06186" y="3841137"/>
                <a:ext cx="1676044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Resting spores germinate to form secondary spores.</a:t>
                </a:r>
                <a:endParaRPr lang="en-US" sz="11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701254" y="5952602"/>
                <a:ext cx="1591428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Hyphal bodies conjugate</a:t>
                </a:r>
                <a:endParaRPr lang="en-US" sz="11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60063" y="5470822"/>
                <a:ext cx="942648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Resting spores form</a:t>
                </a:r>
                <a:endParaRPr lang="en-US" sz="11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352800" y="5936126"/>
                <a:ext cx="755536" cy="189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481816" y="1649195"/>
                <a:ext cx="2747448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Conidia</a:t>
                </a:r>
                <a:endParaRPr lang="en-US" dirty="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780535" y="1512700"/>
              <a:ext cx="2151508" cy="16245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35017" y="1512700"/>
              <a:ext cx="1250356" cy="7621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4360" y="3867018"/>
              <a:ext cx="3383280" cy="2585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nb-NO" dirty="0"/>
            </a:p>
            <a:p>
              <a:endParaRPr lang="nb-NO" dirty="0" smtClean="0"/>
            </a:p>
            <a:p>
              <a:endParaRPr lang="nb-NO" dirty="0"/>
            </a:p>
            <a:p>
              <a:endParaRPr lang="nb-NO" dirty="0" smtClean="0"/>
            </a:p>
            <a:p>
              <a:endParaRPr lang="nb-NO" dirty="0"/>
            </a:p>
            <a:p>
              <a:endParaRPr lang="nb-NO" dirty="0" smtClean="0"/>
            </a:p>
            <a:p>
              <a:endParaRPr lang="nb-NO" dirty="0"/>
            </a:p>
            <a:p>
              <a:endParaRPr lang="nb-NO" dirty="0" smtClean="0"/>
            </a:p>
            <a:p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56710" y="5488894"/>
              <a:ext cx="1381824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Formation of hyphal bodies</a:t>
              </a:r>
              <a:endParaRPr 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38533" y="5204134"/>
              <a:ext cx="191476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Protoplasts multiply</a:t>
              </a:r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27491" y="5351070"/>
              <a:ext cx="211042" cy="19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59646" y="5516326"/>
              <a:ext cx="228970" cy="603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2864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894"/>
            <a:ext cx="10515600" cy="1325563"/>
          </a:xfrm>
        </p:spPr>
        <p:txBody>
          <a:bodyPr/>
          <a:lstStyle/>
          <a:p>
            <a:r>
              <a:rPr lang="en-US" dirty="0" err="1" smtClean="0"/>
              <a:t>Entomophthoromycota’s</a:t>
            </a:r>
            <a:r>
              <a:rPr lang="en-US" dirty="0" smtClean="0"/>
              <a:t> biological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5716" y="2372498"/>
            <a:ext cx="3749956" cy="326321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2025999" y="1480022"/>
            <a:ext cx="8140003" cy="5289954"/>
            <a:chOff x="281621" y="1480022"/>
            <a:chExt cx="8140003" cy="5289954"/>
          </a:xfrm>
        </p:grpSpPr>
        <p:grpSp>
          <p:nvGrpSpPr>
            <p:cNvPr id="20" name="Group 19"/>
            <p:cNvGrpSpPr/>
            <p:nvPr/>
          </p:nvGrpSpPr>
          <p:grpSpPr>
            <a:xfrm>
              <a:off x="281622" y="1510185"/>
              <a:ext cx="8140002" cy="5259791"/>
              <a:chOff x="339287" y="1370141"/>
              <a:chExt cx="8140002" cy="525979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1372656"/>
                <a:ext cx="6030132" cy="525727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339287" y="1370141"/>
                <a:ext cx="1812325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Overgrowth of saprophytic fungi</a:t>
                </a:r>
              </a:p>
              <a:p>
                <a:endParaRPr lang="en-US" sz="16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684108" y="2066665"/>
                <a:ext cx="840260" cy="3140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136690" y="2284165"/>
                <a:ext cx="2151639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Conidia </a:t>
                </a:r>
                <a:r>
                  <a:rPr lang="en-US" sz="1600" dirty="0" smtClean="0"/>
                  <a:t>adhere to the cuticle</a:t>
                </a:r>
                <a:endParaRPr lang="en-US" sz="16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864684" y="4063405"/>
                <a:ext cx="2614605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Germination and penetration through the cuticle</a:t>
                </a:r>
                <a:endParaRPr lang="en-US" sz="16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52026" y="2978911"/>
                <a:ext cx="1961854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Projection of </a:t>
                </a:r>
                <a:r>
                  <a:rPr lang="en-US" sz="1600" dirty="0" smtClean="0"/>
                  <a:t>primary conidia</a:t>
                </a:r>
                <a:endParaRPr lang="en-US" sz="1600" dirty="0" smtClean="0"/>
              </a:p>
              <a:p>
                <a:endParaRPr lang="en-US" sz="16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525332" y="4948158"/>
                <a:ext cx="1534775" cy="13234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Elongation of hyphal </a:t>
                </a:r>
                <a:r>
                  <a:rPr lang="en-US" sz="1600" dirty="0" smtClean="0"/>
                  <a:t>bodies </a:t>
                </a:r>
                <a:r>
                  <a:rPr lang="en-US" sz="1600" dirty="0" smtClean="0"/>
                  <a:t>&amp; </a:t>
                </a:r>
                <a:r>
                  <a:rPr lang="en-US" sz="1600" dirty="0" smtClean="0"/>
                  <a:t>conidiophores</a:t>
                </a:r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60063" y="5470822"/>
                <a:ext cx="942648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Resting spores form</a:t>
                </a:r>
                <a:endParaRPr lang="en-US" sz="11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481816" y="1649195"/>
                <a:ext cx="2747448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Conidia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214374" y="5348850"/>
                <a:ext cx="2118435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Formation of</a:t>
                </a:r>
              </a:p>
              <a:p>
                <a:r>
                  <a:rPr lang="en-US" sz="1600" dirty="0" smtClean="0"/>
                  <a:t>hyphal bodies 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88826" y="5103625"/>
                <a:ext cx="1914765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Protoplasts multiply</a:t>
                </a:r>
                <a:endParaRPr lang="en-US" sz="1600" dirty="0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3255672" y="1480022"/>
              <a:ext cx="1250356" cy="7948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2648" y="2274897"/>
              <a:ext cx="898632" cy="393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02398" y="3949952"/>
              <a:ext cx="2053818" cy="26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1621" y="2668220"/>
              <a:ext cx="819193" cy="450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86" t="63909" r="46298" b="29289"/>
            <a:stretch/>
          </p:blipFill>
          <p:spPr>
            <a:xfrm>
              <a:off x="3593591" y="4854976"/>
              <a:ext cx="435181" cy="357104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724103" y="4948102"/>
              <a:ext cx="869488" cy="135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02442" y="5488894"/>
              <a:ext cx="186174" cy="2902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27491" y="5351070"/>
              <a:ext cx="211042" cy="192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684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1425</Words>
  <Application>Microsoft Office PowerPoint</Application>
  <PresentationFormat>Widescreen</PresentationFormat>
  <Paragraphs>549</Paragraphs>
  <Slides>38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Times New Roman</vt:lpstr>
      <vt:lpstr>Office Theme</vt:lpstr>
      <vt:lpstr>The population dynamics of Sitobion avenae in presence of its natural enemy Pandora neoaphidis in winter wheat</vt:lpstr>
      <vt:lpstr>The system</vt:lpstr>
      <vt:lpstr>Biological cycles and important characteristics</vt:lpstr>
      <vt:lpstr>Simplified aphid’s biological cycle </vt:lpstr>
      <vt:lpstr>Simplified aphid’s biological cycle </vt:lpstr>
      <vt:lpstr>Simplified aphid’s biological cycle </vt:lpstr>
      <vt:lpstr>Simplified aphid’s biological cycle </vt:lpstr>
      <vt:lpstr>Entomophthoromycota’s biological cycle</vt:lpstr>
      <vt:lpstr>Entomophthoromycota’s biological cycle</vt:lpstr>
      <vt:lpstr>Entomophthoromycota’s biological cycle</vt:lpstr>
      <vt:lpstr>How it occurs in the field</vt:lpstr>
      <vt:lpstr>The model structure</vt:lpstr>
      <vt:lpstr>Winter wheat sub-model</vt:lpstr>
      <vt:lpstr>Winter wheat sub-model</vt:lpstr>
      <vt:lpstr>Aphid sub-model</vt:lpstr>
      <vt:lpstr>Aphid sub-model</vt:lpstr>
      <vt:lpstr>Fungus sub-model</vt:lpstr>
      <vt:lpstr>Research questions</vt:lpstr>
      <vt:lpstr>1. Most important parameters:</vt:lpstr>
      <vt:lpstr>Nine parameters related to fungus biology and ecology</vt:lpstr>
      <vt:lpstr>PowerPoint Presentation</vt:lpstr>
      <vt:lpstr>PowerPoint Presentation</vt:lpstr>
      <vt:lpstr>PowerPoint Presentation</vt:lpstr>
      <vt:lpstr>PowerPoint Presentation</vt:lpstr>
      <vt:lpstr>Results: Four most sensitive parameters</vt:lpstr>
      <vt:lpstr>Results: sensitive parameters</vt:lpstr>
      <vt:lpstr>Results: sensitive parameters</vt:lpstr>
      <vt:lpstr>Results: sensitive parameters</vt:lpstr>
      <vt:lpstr>2. Weather influence</vt:lpstr>
      <vt:lpstr>Uncertainty analysis over 21 years (Ås, Norway)</vt:lpstr>
      <vt:lpstr>Uncertainty analysis over 21 years (Ås, Norway)</vt:lpstr>
      <vt:lpstr>Uncertainty analysis over 21 years (Ås, Norway)</vt:lpstr>
      <vt:lpstr>Uncertainty analysis over 21 years (Ås, Norway)</vt:lpstr>
      <vt:lpstr>Uncertainty analysis over 21 years (Ås, Norway)</vt:lpstr>
      <vt:lpstr>Uncertainty analysis over 21 years (Ås, Norway)</vt:lpstr>
      <vt:lpstr>Uncertainty analysis over 21 years (Ås, Norway)</vt:lpstr>
      <vt:lpstr>Take home messages</vt:lpstr>
      <vt:lpstr>PowerPoint Presentation</vt:lpstr>
    </vt:vector>
  </TitlesOfParts>
  <Company>Nibio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Saussure</dc:creator>
  <cp:lastModifiedBy>Stephanie Saussure</cp:lastModifiedBy>
  <cp:revision>70</cp:revision>
  <dcterms:created xsi:type="dcterms:W3CDTF">2018-11-30T10:43:39Z</dcterms:created>
  <dcterms:modified xsi:type="dcterms:W3CDTF">2019-01-21T17:54:08Z</dcterms:modified>
</cp:coreProperties>
</file>